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62"/>
  </p:notesMasterIdLst>
  <p:handoutMasterIdLst>
    <p:handoutMasterId r:id="rId63"/>
  </p:handoutMasterIdLst>
  <p:sldIdLst>
    <p:sldId id="256" r:id="rId2"/>
    <p:sldId id="334" r:id="rId3"/>
    <p:sldId id="257" r:id="rId4"/>
    <p:sldId id="373" r:id="rId5"/>
    <p:sldId id="374" r:id="rId6"/>
    <p:sldId id="365" r:id="rId7"/>
    <p:sldId id="366" r:id="rId8"/>
    <p:sldId id="367" r:id="rId9"/>
    <p:sldId id="368" r:id="rId10"/>
    <p:sldId id="377" r:id="rId11"/>
    <p:sldId id="369" r:id="rId12"/>
    <p:sldId id="370" r:id="rId13"/>
    <p:sldId id="371" r:id="rId14"/>
    <p:sldId id="258" r:id="rId15"/>
    <p:sldId id="261" r:id="rId16"/>
    <p:sldId id="378" r:id="rId17"/>
    <p:sldId id="270" r:id="rId18"/>
    <p:sldId id="335" r:id="rId19"/>
    <p:sldId id="284" r:id="rId20"/>
    <p:sldId id="321" r:id="rId21"/>
    <p:sldId id="262" r:id="rId22"/>
    <p:sldId id="387" r:id="rId23"/>
    <p:sldId id="300" r:id="rId24"/>
    <p:sldId id="348" r:id="rId25"/>
    <p:sldId id="277" r:id="rId26"/>
    <p:sldId id="380" r:id="rId27"/>
    <p:sldId id="346" r:id="rId28"/>
    <p:sldId id="360" r:id="rId29"/>
    <p:sldId id="388" r:id="rId30"/>
    <p:sldId id="361" r:id="rId31"/>
    <p:sldId id="362" r:id="rId32"/>
    <p:sldId id="363" r:id="rId33"/>
    <p:sldId id="326" r:id="rId34"/>
    <p:sldId id="391" r:id="rId35"/>
    <p:sldId id="336" r:id="rId36"/>
    <p:sldId id="271" r:id="rId37"/>
    <p:sldId id="323" r:id="rId38"/>
    <p:sldId id="331" r:id="rId39"/>
    <p:sldId id="332" r:id="rId40"/>
    <p:sldId id="333" r:id="rId41"/>
    <p:sldId id="263" r:id="rId42"/>
    <p:sldId id="379" r:id="rId43"/>
    <p:sldId id="289" r:id="rId44"/>
    <p:sldId id="283" r:id="rId45"/>
    <p:sldId id="309" r:id="rId46"/>
    <p:sldId id="265" r:id="rId47"/>
    <p:sldId id="286" r:id="rId48"/>
    <p:sldId id="278" r:id="rId49"/>
    <p:sldId id="327" r:id="rId50"/>
    <p:sldId id="266" r:id="rId51"/>
    <p:sldId id="325" r:id="rId52"/>
    <p:sldId id="310" r:id="rId53"/>
    <p:sldId id="314" r:id="rId54"/>
    <p:sldId id="315" r:id="rId55"/>
    <p:sldId id="317" r:id="rId56"/>
    <p:sldId id="381" r:id="rId57"/>
    <p:sldId id="389" r:id="rId58"/>
    <p:sldId id="390" r:id="rId59"/>
    <p:sldId id="318" r:id="rId60"/>
    <p:sldId id="393" r:id="rId6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2"/>
      </a:buClr>
      <a:buSzPct val="70000"/>
      <a:buFont typeface="Wingdings" pitchFamily="2" charset="2"/>
      <a:buChar char="¡"/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2"/>
      </a:buClr>
      <a:buSzPct val="70000"/>
      <a:buFont typeface="Wingdings" pitchFamily="2" charset="2"/>
      <a:buChar char="¡"/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2"/>
      </a:buClr>
      <a:buSzPct val="70000"/>
      <a:buFont typeface="Wingdings" pitchFamily="2" charset="2"/>
      <a:buChar char="¡"/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2"/>
      </a:buClr>
      <a:buSzPct val="70000"/>
      <a:buFont typeface="Wingdings" pitchFamily="2" charset="2"/>
      <a:buChar char="¡"/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2"/>
      </a:buClr>
      <a:buSzPct val="70000"/>
      <a:buFont typeface="Wingdings" pitchFamily="2" charset="2"/>
      <a:buChar char="¡"/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00"/>
    <a:srgbClr val="00FFFF"/>
    <a:srgbClr val="FF0000"/>
    <a:srgbClr val="0000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8" autoAdjust="0"/>
    <p:restoredTop sz="94660"/>
  </p:normalViewPr>
  <p:slideViewPr>
    <p:cSldViewPr>
      <p:cViewPr>
        <p:scale>
          <a:sx n="78" d="100"/>
          <a:sy n="78" d="100"/>
        </p:scale>
        <p:origin x="-38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fld id="{78223EFA-CBED-4E03-9C74-4542EB7C11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6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4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fld id="{5FD95316-0B15-4247-9C7B-68F1F1A78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34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786F3-6944-49BB-95CF-8B22B23C7A72}" type="slidenum">
              <a:rPr lang="en-US"/>
              <a:pPr/>
              <a:t>24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47107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108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109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latin typeface="Arial" charset="0"/>
              </a:endParaRPr>
            </a:p>
          </p:txBody>
        </p:sp>
      </p:grpSp>
      <p:sp>
        <p:nvSpPr>
          <p:cNvPr id="471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9B9DC82-B94B-4612-BDA2-F1DF4432B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8A6AF-159B-4A8D-BAE7-E834B8B886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A1798-F218-474B-B511-214D60141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1C14CA-2F82-4196-8C30-EEE979F22B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04E8288-59C4-4589-A6B8-60C7F38D9E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3355FD1-3D58-4E08-BA9F-7767C57F3A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24763-1884-4D1E-AB69-9B0EEADB9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5C2A6-6BAA-47A4-9321-3F7BF4095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6B784-B9E9-41AC-9D45-C0AFF9057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E6CF9-E7DF-4656-980B-20BE7D382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1ED1D-1DEE-4458-8806-FA7553F19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0FF5B-AB24-401D-8B9F-1FE329D52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6911C-F263-439A-BAEE-2B912A347D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2FE25-5D4F-4CC6-B894-1D4224FFAB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4608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608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4608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04F042D9-52D0-4F59-B12C-EC702D2E3B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kreding\Local%20Settings\Temporary%20Internet%20Files\Content.IE5\YQO5RPAT\MSj03881880000%5b1%5d.wav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search.yahoo.com/search/%20http:/images.search.yahoo.com/search/images/view?back=http://images.search.yahoo.com/search/images?p=ROP+tractor&amp;ei=UTF-8&amp;fr=slv8-msgr&amp;x=wrt&amp;w=230&amp;h=223&amp;imgurl=www.femcomfg.com/photos/rop_3662_015.jpg&amp;rurl=http://www.femcomfg.com/fops.html&amp;size=51.6kB&amp;name=rop_3662_015.jpg&amp;p=ROP+tractor&amp;type=jpeg&amp;no=4&amp;tt=8&amp;oid=2d7cba3d1762b5a4&amp;ei=UTF-8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hyperlink" Target="http://images.search.yahoo.com/search/%20http:/images.search.yahoo.com/search/images/view?back=http://images.search.yahoo.com/search/images?p=PTO+tractor&amp;ei=UTF-8&amp;fr=slv8-msgr&amp;x=wrt&amp;w=650&amp;h=296&amp;imgurl=www.new-boy-generators.com/foto/tractor_PTO.jpg&amp;rurl=http://www.cooleremail.net/users/europower/PTOENGELS_PTO.html&amp;size=51.4kB&amp;name=tractor_PTO.jpg&amp;p=PTO+tractor&amp;type=jpeg&amp;no=11&amp;tt=3,960&amp;oid=4f50a2e8c69fe042&amp;ei=UTF-8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search.yahoo.com/search/%20http:/images.search.yahoo.com/search/images/view?back=http://images.search.yahoo.com/search/images?p=tractor+mirror&amp;ei=UTF-8&amp;fr=slv8-msgr&amp;x=wrt&amp;w=640&amp;h=480&amp;imgurl=www.tractorbynet.com/photos/data/524/16704Mirror_1.JPG&amp;rurl=http://www.tractorbynet.com/photos/showphoto.php/photo/1369/sort/1/size/big/cat/524/page/1&amp;size=51.3kB&amp;name=16704Mirror_1.JPG&amp;p=tractor+mirror&amp;type=jpeg&amp;no=10&amp;tt=141&amp;oid=b03eec693e5ffdc2&amp;ei=UTF-8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Fatality%20Bulletin%20released%2017Jul08%20%20%20%20%20%20%20%20%20%20%20%20%20%20%20%20%20%20%20%20%20(2).pdf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anime-works.net/~nekki/Others/Nekki%20with%20Shana%20Necklace.JPG&amp;imgrefurl=http://fatenekki.animeblogger.net/?m=200611&amp;h=1200&amp;w=1600&amp;sz=355&amp;hl=en&amp;start=83&amp;tbnid=GzUzToWOhYcrcM:&amp;tbnh=113&amp;tbnw=150&amp;prev=/images?q=man+necklace&amp;start=80&amp;gbv=2&amp;ndsp=20&amp;svnum=10&amp;hl=en&amp;sa=N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hyperlink" Target="http://images.google.com/imgres?imgurl=http://www.shockpublishing.com/pmpodcast/images/cell_phone.jpg&amp;imgrefurl=http://www.pmpodcast.com/&amp;h=427&amp;w=345&amp;sz=22&amp;hl=en&amp;start=27&amp;tbnid=0DZYVW_s4fAFfM:&amp;tbnh=126&amp;tbnw=102&amp;prev=/images?q=cell+phone&amp;start=20&amp;gbv=2&amp;ndsp=20&amp;svnum=10&amp;hl=en&amp;sa=N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2.jpeg"/><Relationship Id="rId2" Type="http://schemas.openxmlformats.org/officeDocument/2006/relationships/hyperlink" Target="http://images.google.com/imgres?imgurl=http://www.sentrysafetysupply.com/images/sentry-prod-images/B0008GKILW.01-AVPVLR7M1A873._AA280_SCLZZZZZZZ_%5B1%5D.jpg&amp;imgrefurl=http://www.sentrysafetysupply.com/display_category_2190/ear-plugs.html&amp;h=280&amp;w=280&amp;sz=7&amp;hl=en&amp;start=12&amp;tbnid=ooRcr8OIHoggKM:&amp;tbnh=114&amp;tbnw=114&amp;prev=/images?q=ear+plugs&amp;gbv=2&amp;svnum=10&amp;hl=en&amp;sa=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cumminstools.com/prodimg/4712.jpg&amp;imgrefurl=http://www.cumminstools.com/browse.cfm/4,333.html&amp;h=340&amp;w=250&amp;sz=7&amp;hl=en&amp;start=4&amp;tbnid=odcNsGoIK9jutM:&amp;tbnh=119&amp;tbnw=88&amp;prev=/images?q=work+gloves&amp;gbv=2&amp;svnum=10&amp;hl=en&amp;sa=G" TargetMode="External"/><Relationship Id="rId5" Type="http://schemas.openxmlformats.org/officeDocument/2006/relationships/image" Target="../media/image81.jpeg"/><Relationship Id="rId4" Type="http://schemas.openxmlformats.org/officeDocument/2006/relationships/hyperlink" Target="http://images.google.com/imgres?imgurl=http://www.robertsshoestore.com/workboots/8044204.jpg&amp;imgrefurl=http://www.robertsshoestore.com/workboot.htm&amp;h=330&amp;w=350&amp;sz=11&amp;hl=en&amp;start=2&amp;tbnid=_hJWt74UUKtFGM:&amp;tbnh=113&amp;tbnw=120&amp;prev=/images?q=work+boots&amp;gbv=2&amp;svnum=10&amp;hl=en&amp;sa=G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TractorTest.doc" TargetMode="External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Tractor%20Quiz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Tractor%20Quiz.htm" TargetMode="External"/><Relationship Id="rId2" Type="http://schemas.openxmlformats.org/officeDocument/2006/relationships/hyperlink" Target="TractorTest.do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762000"/>
          </a:xfrm>
        </p:spPr>
        <p:txBody>
          <a:bodyPr/>
          <a:lstStyle/>
          <a:p>
            <a:pPr algn="ctr"/>
            <a:r>
              <a:rPr lang="en-US">
                <a:solidFill>
                  <a:srgbClr val="990033"/>
                </a:solidFill>
              </a:rPr>
              <a:t> </a:t>
            </a:r>
            <a:r>
              <a:rPr lang="en-US" b="1">
                <a:solidFill>
                  <a:srgbClr val="990033"/>
                </a:solidFill>
              </a:rPr>
              <a:t>WSU TRACTOR SAFETY</a:t>
            </a:r>
          </a:p>
        </p:txBody>
      </p:sp>
      <p:pic>
        <p:nvPicPr>
          <p:cNvPr id="5126" name="Picture 6" descr="tr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3733800" cy="2800350"/>
          </a:xfrm>
          <a:prstGeom prst="rect">
            <a:avLst/>
          </a:prstGeom>
          <a:noFill/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934200" y="6400800"/>
            <a:ext cx="175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200" b="1">
                <a:latin typeface="Arial" charset="0"/>
              </a:rPr>
              <a:t>EH&amp;SS 4/07/REDING</a:t>
            </a:r>
          </a:p>
        </p:txBody>
      </p:sp>
      <p:pic>
        <p:nvPicPr>
          <p:cNvPr id="5137" name="Picture 17" descr="6403Tra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10000"/>
            <a:ext cx="3581400" cy="2574925"/>
          </a:xfrm>
          <a:prstGeom prst="rect">
            <a:avLst/>
          </a:prstGeom>
          <a:noFill/>
        </p:spPr>
      </p:pic>
      <p:pic>
        <p:nvPicPr>
          <p:cNvPr id="5141" name="Picture 21" descr="tractor2"/>
          <p:cNvPicPr>
            <a:picLocks noChangeAspect="1" noChangeArrowheads="1"/>
          </p:cNvPicPr>
          <p:nvPr/>
        </p:nvPicPr>
        <p:blipFill>
          <a:blip r:embed="rId4" cstate="print"/>
          <a:srcRect l="5128" t="21538"/>
          <a:stretch>
            <a:fillRect/>
          </a:stretch>
        </p:blipFill>
        <p:spPr bwMode="auto">
          <a:xfrm>
            <a:off x="1676400" y="4191000"/>
            <a:ext cx="3429000" cy="2363788"/>
          </a:xfrm>
          <a:prstGeom prst="rect">
            <a:avLst/>
          </a:prstGeom>
          <a:noFill/>
        </p:spPr>
      </p:pic>
      <p:pic>
        <p:nvPicPr>
          <p:cNvPr id="5142" name="Picture 22" descr="allischalmers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697038"/>
            <a:ext cx="3810000" cy="22748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1625"/>
            <a:ext cx="8686800" cy="1143000"/>
          </a:xfrm>
        </p:spPr>
        <p:txBody>
          <a:bodyPr/>
          <a:lstStyle/>
          <a:p>
            <a:pPr algn="r"/>
            <a:r>
              <a:rPr lang="en-US" sz="3200" b="1"/>
              <a:t>TRACTOR OPERATOR RESPONSIBILITIES</a:t>
            </a:r>
          </a:p>
        </p:txBody>
      </p:sp>
      <p:pic>
        <p:nvPicPr>
          <p:cNvPr id="198660" name="Picture 4" descr="Pulling27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3581400"/>
            <a:ext cx="4391025" cy="2921000"/>
          </a:xfrm>
          <a:noFill/>
          <a:ln/>
        </p:spPr>
      </p:pic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1143000" y="1905000"/>
            <a:ext cx="29718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 sz="2900"/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609600" y="1752600"/>
            <a:ext cx="6096000" cy="3417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3200"/>
              <a:t>	Use tractor as intended</a:t>
            </a:r>
          </a:p>
          <a:p>
            <a:pPr lvl="1"/>
            <a:endParaRPr lang="en-US"/>
          </a:p>
          <a:p>
            <a:pPr lvl="1"/>
            <a:r>
              <a:rPr lang="en-US"/>
              <a:t>Slow down! </a:t>
            </a:r>
          </a:p>
          <a:p>
            <a:pPr lvl="1"/>
            <a:endParaRPr lang="en-US"/>
          </a:p>
          <a:p>
            <a:pPr lvl="1">
              <a:buFont typeface="Wingdings" pitchFamily="2" charset="2"/>
              <a:buNone/>
            </a:pPr>
            <a:endParaRPr lang="en-US" sz="800"/>
          </a:p>
          <a:p>
            <a:pPr lvl="1"/>
            <a:r>
              <a:rPr lang="en-US"/>
              <a:t>No passengers!</a:t>
            </a:r>
          </a:p>
          <a:p>
            <a:pPr marL="342900" indent="-342900">
              <a:spcBef>
                <a:spcPct val="50000"/>
              </a:spcBef>
            </a:pPr>
            <a:endParaRPr lang="en-US"/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685800" y="5181600"/>
            <a:ext cx="3352800" cy="981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80000"/>
              </a:lnSpc>
            </a:pPr>
            <a:r>
              <a:rPr lang="en-US"/>
              <a:t>No horseplay!</a:t>
            </a:r>
          </a:p>
          <a:p>
            <a:pPr marL="342900" indent="-342900">
              <a:spcBef>
                <a:spcPct val="50000"/>
              </a:spcBef>
            </a:pPr>
            <a:endParaRPr lang="en-US" sz="2400"/>
          </a:p>
        </p:txBody>
      </p:sp>
      <p:pic>
        <p:nvPicPr>
          <p:cNvPr id="198664" name="MSj03881880000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1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301" fill="hold"/>
                                        <p:tgtEl>
                                          <p:spTgt spid="1986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98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98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98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9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1.48148E-6 C 0.00174 0.00787 -0.01753 0.0162 -0.02674 0.02662 C -0.03576 0.03842 -0.03993 0.05139 -0.04462 0.06435 C -0.04809 0.0787 -0.0441 0.09004 -0.03993 0.10208 C -0.0349 0.11319 -0.02795 0.12592 -0.0125 0.13657 C 0.00017 0.14745 0.02187 0.15555 0.04497 0.16134 C 0.06753 0.16713 0.09375 0.17222 0.1191 0.17454 C 0.14601 0.17639 0.17187 0.17685 0.19566 0.17477 C 0.22153 0.17222 0.24444 0.1669 0.26458 0.15764 C 0.28507 0.15092 0.30156 0.14236 0.31094 0.13079 C 0.32222 0.11967 0.32587 0.10579 0.32604 0.09398 C 0.32865 0.08194 0.32622 0.06852 0.31562 0.05787 C 0.30486 0.04768 0.28403 0.03958 0.25937 0.03518 C 0.23142 0.03194 0.20608 0.03565 0.18715 0.04329 C 0.17431 0.05046 0.16267 0.06204 0.16076 0.07569 C 0.16076 0.08842 0.16267 0.10092 0.17465 0.1118 C 0.18507 0.12153 0.18333 0.1243 0.22604 0.1375 C 0.2658 0.15185 0.30365 0.14745 0.32865 0.14884 C 0.35226 0.14907 0.37118 0.14491 0.39479 0.14074 C 0.4217 0.13588 0.44375 0.12616 0.45903 0.11829 C 0.47378 0.11042 0.48038 0.09907 0.48889 0.0831 C 0.49566 0.06597 0.49514 0.05833 0.49549 0.04514 C 0.49601 0.03264 0.49566 0.01967 0.49566 0.00764 " pathEditMode="relative" rAng="0" ptsTypes="fffffffffffffffffffffff">
                                      <p:cBhvr>
                                        <p:cTn id="28" dur="2000" fill="hold"/>
                                        <p:tgtEl>
                                          <p:spTgt spid="19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88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9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64"/>
                </p:tgtEl>
              </p:cMediaNode>
            </p:audio>
          </p:childTnLst>
        </p:cTn>
      </p:par>
    </p:tnLst>
    <p:bldLst>
      <p:bldP spid="198663" grpId="0" build="allAtOnce"/>
      <p:bldP spid="198663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2" name="Picture 6" descr="MCj029272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724400"/>
            <a:ext cx="1808163" cy="1695450"/>
          </a:xfrm>
          <a:prstGeom prst="rect">
            <a:avLst/>
          </a:prstGeom>
          <a:noFill/>
        </p:spPr>
      </p:pic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1625"/>
            <a:ext cx="8610600" cy="1143000"/>
          </a:xfrm>
        </p:spPr>
        <p:txBody>
          <a:bodyPr/>
          <a:lstStyle/>
          <a:p>
            <a:pPr algn="r"/>
            <a:r>
              <a:rPr lang="en-US" sz="3200" b="1"/>
              <a:t>TRACTOR OPERATOR RESPONSIBILITIES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7213"/>
            <a:ext cx="7845425" cy="4497387"/>
          </a:xfrm>
        </p:spPr>
        <p:txBody>
          <a:bodyPr/>
          <a:lstStyle/>
          <a:p>
            <a:r>
              <a:rPr lang="en-US" sz="2500"/>
              <a:t>Fuel tractor when </a:t>
            </a:r>
            <a:r>
              <a:rPr lang="en-US" sz="2500" u="sng"/>
              <a:t>engine is off and cool</a:t>
            </a:r>
          </a:p>
          <a:p>
            <a:pPr>
              <a:buFont typeface="Wingdings" pitchFamily="2" charset="2"/>
              <a:buNone/>
            </a:pPr>
            <a:endParaRPr lang="en-US" sz="800" u="sng"/>
          </a:p>
          <a:p>
            <a:r>
              <a:rPr lang="en-US" sz="2500"/>
              <a:t>Use tractor responsibly in enclosed spaces to avoid carbon monoxide poisoning</a:t>
            </a:r>
          </a:p>
          <a:p>
            <a:pPr>
              <a:buFont typeface="Wingdings" pitchFamily="2" charset="2"/>
              <a:buNone/>
            </a:pPr>
            <a:endParaRPr lang="en-US" sz="800"/>
          </a:p>
          <a:p>
            <a:r>
              <a:rPr lang="en-US" sz="2500"/>
              <a:t>Never leave a tractor running unattended</a:t>
            </a:r>
          </a:p>
          <a:p>
            <a:pPr>
              <a:buFont typeface="Wingdings" pitchFamily="2" charset="2"/>
              <a:buNone/>
            </a:pPr>
            <a:endParaRPr lang="en-US" sz="800"/>
          </a:p>
          <a:p>
            <a:r>
              <a:rPr lang="en-US" sz="2500"/>
              <a:t>Before dismounting switch off the engine and </a:t>
            </a:r>
            <a:r>
              <a:rPr lang="en-US" sz="2500" u="sng"/>
              <a:t>wait for the tractor and PTO implements to come to a complete stop</a:t>
            </a:r>
          </a:p>
          <a:p>
            <a:pPr>
              <a:buFont typeface="Wingdings" pitchFamily="2" charset="2"/>
              <a:buNone/>
            </a:pPr>
            <a:endParaRPr lang="en-US" sz="800" u="sng"/>
          </a:p>
          <a:p>
            <a:r>
              <a:rPr lang="en-US" sz="2800" b="1">
                <a:solidFill>
                  <a:schemeClr val="tx2"/>
                </a:solidFill>
              </a:rPr>
              <a:t>Take the tractor key with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r>
              <a:rPr lang="en-US" b="1"/>
              <a:t>TRAINING AN OPERATOR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8153400" cy="5334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/>
              <a:t>Training should include classroom </a:t>
            </a:r>
            <a:r>
              <a:rPr lang="en-US" sz="2600" u="sng"/>
              <a:t>and</a:t>
            </a:r>
            <a:r>
              <a:rPr lang="en-US" sz="2600"/>
              <a:t> field lessons on: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600"/>
          </a:p>
          <a:p>
            <a:pPr>
              <a:lnSpc>
                <a:spcPct val="80000"/>
              </a:lnSpc>
            </a:pPr>
            <a:r>
              <a:rPr lang="en-US" sz="1600"/>
              <a:t>Tractor hazards and operational basics 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Familiarization with equipment operator manuals and manual location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The importance of not operating equipment with mechanical problems or missing shields and other safety devices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Familiarization of terrain hazards where the tractor will be used including holes, obstacles, slopes, embankments, stumps, ditches, etc.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Hands-on operational instruction on tractor(s) and implement(s) to be used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Competency test drive for tractor and for implement attachment operation</a:t>
            </a:r>
          </a:p>
          <a:p>
            <a:pPr>
              <a:lnSpc>
                <a:spcPct val="80000"/>
              </a:lnSpc>
            </a:pPr>
            <a:endParaRPr lang="en-US" sz="1000"/>
          </a:p>
          <a:p>
            <a:pPr>
              <a:lnSpc>
                <a:spcPct val="80000"/>
              </a:lnSpc>
            </a:pPr>
            <a:r>
              <a:rPr lang="en-US" sz="1600" b="1">
                <a:solidFill>
                  <a:schemeClr val="tx2"/>
                </a:solidFill>
              </a:rPr>
              <a:t>Written training documentation</a:t>
            </a:r>
          </a:p>
        </p:txBody>
      </p:sp>
      <p:pic>
        <p:nvPicPr>
          <p:cNvPr id="189444" name="Picture 4" descr="MCj029727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370013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89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524000"/>
            <a:ext cx="7239000" cy="55626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PTO shield &amp; other machine guards</a:t>
            </a:r>
          </a:p>
          <a:p>
            <a:pPr>
              <a:lnSpc>
                <a:spcPct val="90000"/>
              </a:lnSpc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 sz="2800"/>
              <a:t> ROPS</a:t>
            </a:r>
          </a:p>
          <a:p>
            <a:pPr>
              <a:lnSpc>
                <a:spcPct val="90000"/>
              </a:lnSpc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 sz="2800"/>
              <a:t>Seat belt</a:t>
            </a:r>
          </a:p>
          <a:p>
            <a:pPr>
              <a:lnSpc>
                <a:spcPct val="90000"/>
              </a:lnSpc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 sz="2800"/>
              <a:t>Rear view mirrors</a:t>
            </a:r>
          </a:p>
          <a:p>
            <a:pPr>
              <a:lnSpc>
                <a:spcPct val="90000"/>
              </a:lnSpc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 sz="2800"/>
              <a:t>Head/Tail/Turn/Warning Lights</a:t>
            </a:r>
          </a:p>
          <a:p>
            <a:pPr>
              <a:lnSpc>
                <a:spcPct val="90000"/>
              </a:lnSpc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 sz="2800"/>
              <a:t>Back-up alarm</a:t>
            </a:r>
          </a:p>
          <a:p>
            <a:pPr>
              <a:lnSpc>
                <a:spcPct val="90000"/>
              </a:lnSpc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 sz="2800"/>
              <a:t>Slow Vehicle Warning Triangle </a:t>
            </a:r>
          </a:p>
          <a:p>
            <a:pPr>
              <a:lnSpc>
                <a:spcPct val="90000"/>
              </a:lnSpc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 sz="2800"/>
              <a:t>Fire extinguisher </a:t>
            </a:r>
          </a:p>
          <a:p>
            <a:pPr>
              <a:lnSpc>
                <a:spcPct val="90000"/>
              </a:lnSpc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 sz="2800"/>
              <a:t>First Aid Kit</a:t>
            </a:r>
            <a:endParaRPr lang="en-US" sz="800"/>
          </a:p>
        </p:txBody>
      </p:sp>
      <p:pic>
        <p:nvPicPr>
          <p:cNvPr id="190473" name="Picture 9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057400"/>
            <a:ext cx="2667000" cy="13128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TRACTOR SAFETY FEATURES</a:t>
            </a:r>
          </a:p>
        </p:txBody>
      </p:sp>
      <p:pic>
        <p:nvPicPr>
          <p:cNvPr id="190468" name="Picture 4" descr="s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876800"/>
            <a:ext cx="1219200" cy="1027113"/>
          </a:xfrm>
          <a:prstGeom prst="rect">
            <a:avLst/>
          </a:prstGeom>
          <a:noFill/>
        </p:spPr>
      </p:pic>
      <p:pic>
        <p:nvPicPr>
          <p:cNvPr id="190469" name="Picture 5" descr="first aid k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5715000"/>
            <a:ext cx="990600" cy="88741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0471" name="Picture 7" descr="Go to full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2436" r="8809"/>
          <a:stretch>
            <a:fillRect/>
          </a:stretch>
        </p:blipFill>
        <p:spPr bwMode="auto">
          <a:xfrm>
            <a:off x="7467600" y="3200400"/>
            <a:ext cx="1447800" cy="137001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190481" name="Group 17"/>
          <p:cNvGrpSpPr>
            <a:grpSpLocks/>
          </p:cNvGrpSpPr>
          <p:nvPr/>
        </p:nvGrpSpPr>
        <p:grpSpPr bwMode="auto">
          <a:xfrm>
            <a:off x="4038600" y="2209800"/>
            <a:ext cx="1533525" cy="1066800"/>
            <a:chOff x="2544" y="1392"/>
            <a:chExt cx="966" cy="672"/>
          </a:xfrm>
        </p:grpSpPr>
        <p:pic>
          <p:nvPicPr>
            <p:cNvPr id="190477" name="Picture 13" descr="Go to fullsize imag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44" y="1392"/>
              <a:ext cx="966" cy="672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sp>
          <p:nvSpPr>
            <p:cNvPr id="190479" name="Freeform 15"/>
            <p:cNvSpPr>
              <a:spLocks/>
            </p:cNvSpPr>
            <p:nvPr/>
          </p:nvSpPr>
          <p:spPr bwMode="auto">
            <a:xfrm>
              <a:off x="3130" y="1690"/>
              <a:ext cx="175" cy="57"/>
            </a:xfrm>
            <a:custGeom>
              <a:avLst/>
              <a:gdLst/>
              <a:ahLst/>
              <a:cxnLst>
                <a:cxn ang="0">
                  <a:pos x="172" y="57"/>
                </a:cxn>
                <a:cxn ang="0">
                  <a:pos x="96" y="19"/>
                </a:cxn>
                <a:cxn ang="0">
                  <a:pos x="38" y="0"/>
                </a:cxn>
                <a:cxn ang="0">
                  <a:pos x="0" y="9"/>
                </a:cxn>
              </a:cxnLst>
              <a:rect l="0" t="0" r="r" b="b"/>
              <a:pathLst>
                <a:path w="175" h="57">
                  <a:moveTo>
                    <a:pt x="172" y="57"/>
                  </a:moveTo>
                  <a:cubicBezTo>
                    <a:pt x="155" y="3"/>
                    <a:pt x="175" y="37"/>
                    <a:pt x="96" y="19"/>
                  </a:cubicBezTo>
                  <a:cubicBezTo>
                    <a:pt x="76" y="15"/>
                    <a:pt x="38" y="0"/>
                    <a:pt x="38" y="0"/>
                  </a:cubicBezTo>
                  <a:cubicBezTo>
                    <a:pt x="6" y="10"/>
                    <a:pt x="19" y="9"/>
                    <a:pt x="0" y="9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0480" name="Rectangle 16"/>
            <p:cNvSpPr>
              <a:spLocks noChangeArrowheads="1"/>
            </p:cNvSpPr>
            <p:nvPr/>
          </p:nvSpPr>
          <p:spPr bwMode="auto">
            <a:xfrm>
              <a:off x="3168" y="1680"/>
              <a:ext cx="48" cy="48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904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COMMON MISHAPS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7213"/>
            <a:ext cx="7769225" cy="4114800"/>
          </a:xfrm>
        </p:spPr>
        <p:txBody>
          <a:bodyPr/>
          <a:lstStyle/>
          <a:p>
            <a:r>
              <a:rPr lang="en-US"/>
              <a:t>Rollovers: rear and side</a:t>
            </a:r>
          </a:p>
          <a:p>
            <a:r>
              <a:rPr lang="en-US"/>
              <a:t>Front-end loader incidents</a:t>
            </a:r>
          </a:p>
          <a:p>
            <a:r>
              <a:rPr lang="en-US"/>
              <a:t>Falls from tractor</a:t>
            </a:r>
          </a:p>
          <a:p>
            <a:r>
              <a:rPr lang="en-US"/>
              <a:t>Tractor run-over's</a:t>
            </a:r>
          </a:p>
          <a:p>
            <a:r>
              <a:rPr lang="en-US"/>
              <a:t>Caught-between crushing</a:t>
            </a:r>
          </a:p>
          <a:p>
            <a:r>
              <a:rPr lang="en-US"/>
              <a:t>PTO shaft entanglement</a:t>
            </a:r>
          </a:p>
          <a:p>
            <a:r>
              <a:rPr lang="en-US"/>
              <a:t>By-pass starting</a:t>
            </a:r>
          </a:p>
        </p:txBody>
      </p:sp>
      <p:pic>
        <p:nvPicPr>
          <p:cNvPr id="48132" name="Picture 4" descr="AnimTractorLine">
            <a:hlinkClick r:id="" action="ppaction://noaction" highlightClick="1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791200"/>
            <a:ext cx="6781800" cy="6318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TRACTOR ROLLOVERS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472598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Tractor rollovers happen when the center of gravity moves past a baseline of stability, either to the side or rear of the machine.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Many rollovers happen at speeds &lt;8 mph and on slopes less than 5°. Avoid sudden motions.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Contributing factors to rollovers are:</a:t>
            </a:r>
          </a:p>
          <a:p>
            <a:pPr>
              <a:lnSpc>
                <a:spcPct val="90000"/>
              </a:lnSpc>
            </a:pPr>
            <a:r>
              <a:rPr lang="en-US" sz="2400"/>
              <a:t>Various sizes, shapes and weights of implements </a:t>
            </a:r>
          </a:p>
          <a:p>
            <a:pPr>
              <a:lnSpc>
                <a:spcPct val="90000"/>
              </a:lnSpc>
            </a:pPr>
            <a:r>
              <a:rPr lang="en-US" sz="2400"/>
              <a:t>Speed!!!</a:t>
            </a:r>
          </a:p>
          <a:p>
            <a:pPr>
              <a:lnSpc>
                <a:spcPct val="90000"/>
              </a:lnSpc>
            </a:pPr>
            <a:r>
              <a:rPr lang="en-US" sz="2400"/>
              <a:t>Terrain</a:t>
            </a:r>
          </a:p>
          <a:p>
            <a:pPr>
              <a:lnSpc>
                <a:spcPct val="90000"/>
              </a:lnSpc>
            </a:pPr>
            <a:r>
              <a:rPr lang="en-US" sz="2400"/>
              <a:t>Human error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587875"/>
            <a:ext cx="27432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81000" y="6324600"/>
            <a:ext cx="8305800" cy="366713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bg1"/>
                </a:solidFill>
              </a:rPr>
              <a:t>Know the safe working load of each tractor &amp; never exceed it!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1"/>
      <p:bldP spid="5120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313613" cy="1143000"/>
          </a:xfrm>
        </p:spPr>
        <p:txBody>
          <a:bodyPr/>
          <a:lstStyle/>
          <a:p>
            <a:pPr algn="ctr"/>
            <a:r>
              <a:rPr lang="en-US" b="1"/>
              <a:t>CENTER OF GRAVITY</a:t>
            </a:r>
          </a:p>
        </p:txBody>
      </p:sp>
      <p:pic>
        <p:nvPicPr>
          <p:cNvPr id="1996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600200"/>
            <a:ext cx="3627438" cy="2198688"/>
          </a:xfrm>
          <a:noFill/>
          <a:ln/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191000"/>
            <a:ext cx="2743200" cy="208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996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667000"/>
            <a:ext cx="24272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6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657600"/>
            <a:ext cx="32766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3733800" y="1676400"/>
            <a:ext cx="51816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sz="2400"/>
              <a:t>Center of gravity affected by slopes, loads, turns &amp; terrains</a:t>
            </a:r>
          </a:p>
        </p:txBody>
      </p:sp>
      <p:sp>
        <p:nvSpPr>
          <p:cNvPr id="199689" name="Line 9"/>
          <p:cNvSpPr>
            <a:spLocks noChangeShapeType="1"/>
          </p:cNvSpPr>
          <p:nvPr/>
        </p:nvSpPr>
        <p:spPr bwMode="auto">
          <a:xfrm flipV="1">
            <a:off x="7848600" y="5105400"/>
            <a:ext cx="0" cy="6096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690" name="Line 10"/>
          <p:cNvSpPr>
            <a:spLocks noChangeShapeType="1"/>
          </p:cNvSpPr>
          <p:nvPr/>
        </p:nvSpPr>
        <p:spPr bwMode="auto">
          <a:xfrm flipV="1">
            <a:off x="4876800" y="4876800"/>
            <a:ext cx="0" cy="3048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691" name="Line 11"/>
          <p:cNvSpPr>
            <a:spLocks noChangeShapeType="1"/>
          </p:cNvSpPr>
          <p:nvPr/>
        </p:nvSpPr>
        <p:spPr bwMode="auto">
          <a:xfrm flipV="1">
            <a:off x="1981200" y="4876800"/>
            <a:ext cx="0" cy="2286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266700" y="6324600"/>
            <a:ext cx="8610600" cy="366713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1">
                <a:solidFill>
                  <a:schemeClr val="bg1"/>
                </a:solidFill>
              </a:rPr>
              <a:t>When the center of gravity is raised the risk of rollover increases</a:t>
            </a:r>
          </a:p>
        </p:txBody>
      </p:sp>
      <p:sp>
        <p:nvSpPr>
          <p:cNvPr id="199693" name="Text Box 13"/>
          <p:cNvSpPr txBox="1">
            <a:spLocks noChangeArrowheads="1"/>
          </p:cNvSpPr>
          <p:nvPr/>
        </p:nvSpPr>
        <p:spPr bwMode="auto">
          <a:xfrm>
            <a:off x="3276600" y="2590800"/>
            <a:ext cx="30480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3600" b="1">
                <a:solidFill>
                  <a:schemeClr val="tx2"/>
                </a:solidFill>
              </a:rPr>
              <a:t>Stay Centered!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2" grpId="0" animBg="1"/>
      <p:bldP spid="1996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r>
              <a:rPr lang="en-US" b="1"/>
              <a:t>REARWARD ROLLOVERS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305800" cy="4419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Common causes for rear-ward rollovers:</a:t>
            </a:r>
          </a:p>
          <a:p>
            <a:pPr>
              <a:lnSpc>
                <a:spcPct val="90000"/>
              </a:lnSpc>
            </a:pPr>
            <a:r>
              <a:rPr lang="en-US" sz="2400"/>
              <a:t>Tractor is stuck in mud or snow preventing rear wheels from rotating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 sz="2400"/>
              <a:t>Rear wheels can’t turn because of chains, boards, or other materials used to improve traction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 sz="2400"/>
              <a:t>Climbing a hill that is too steep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 sz="2400"/>
              <a:t>Clutch is released too quickly w/ transmission in a lower gear and engine at high speed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 sz="2400"/>
              <a:t>Load is too heavy and/or hitched above the drawbar of the tractor</a:t>
            </a:r>
          </a:p>
        </p:txBody>
      </p:sp>
      <p:pic>
        <p:nvPicPr>
          <p:cNvPr id="60421" name="Picture 5" descr="command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52400"/>
            <a:ext cx="2209800" cy="18811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769225" cy="688975"/>
          </a:xfrm>
        </p:spPr>
        <p:txBody>
          <a:bodyPr/>
          <a:lstStyle/>
          <a:p>
            <a:pPr algn="ctr"/>
            <a:r>
              <a:rPr lang="en-US" b="1"/>
              <a:t>REARWARD ROLLOVERS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6922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/>
              <a:t>Usually</a:t>
            </a:r>
            <a:r>
              <a:rPr lang="en-US"/>
              <a:t> caused by rear axle torque and/or drawbar leverage as tractors easily tip to the rear when the rear wheels can’t rotate enough to move the machine forward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990033"/>
                </a:solidFill>
              </a:rPr>
              <a:t>Tractor can tip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>
                <a:solidFill>
                  <a:srgbClr val="990033"/>
                </a:solidFill>
              </a:rPr>
              <a:t>   in as little as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>
                <a:solidFill>
                  <a:srgbClr val="990033"/>
                </a:solidFill>
              </a:rPr>
              <a:t>   </a:t>
            </a:r>
            <a:r>
              <a:rPr lang="en-US" b="1" u="sng">
                <a:solidFill>
                  <a:srgbClr val="990033"/>
                </a:solidFill>
              </a:rPr>
              <a:t>¾</a:t>
            </a:r>
            <a:r>
              <a:rPr lang="en-US" b="1">
                <a:solidFill>
                  <a:srgbClr val="990033"/>
                </a:solidFill>
              </a:rPr>
              <a:t> of a </a:t>
            </a:r>
            <a:r>
              <a:rPr lang="en-US" b="1" u="sng">
                <a:solidFill>
                  <a:srgbClr val="990033"/>
                </a:solidFill>
              </a:rPr>
              <a:t>second</a:t>
            </a:r>
          </a:p>
          <a:p>
            <a:pPr>
              <a:lnSpc>
                <a:spcPct val="90000"/>
              </a:lnSpc>
            </a:pPr>
            <a:endParaRPr lang="en-US" b="1">
              <a:solidFill>
                <a:srgbClr val="990033"/>
              </a:solidFill>
            </a:endParaRPr>
          </a:p>
        </p:txBody>
      </p:sp>
      <p:pic>
        <p:nvPicPr>
          <p:cNvPr id="136202" name="Picture 10" descr="Rea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933825"/>
            <a:ext cx="3657600" cy="25669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304800"/>
            <a:ext cx="8229600" cy="1143000"/>
          </a:xfrm>
        </p:spPr>
        <p:txBody>
          <a:bodyPr/>
          <a:lstStyle/>
          <a:p>
            <a:r>
              <a:rPr lang="en-US" sz="3200" b="1"/>
              <a:t>PREVENTING REARWARD ROLLOVERS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828800"/>
            <a:ext cx="7467600" cy="37338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/>
              <a:t>Release clutch only when rear wheels can rotate forward</a:t>
            </a:r>
          </a:p>
          <a:p>
            <a:pPr>
              <a:lnSpc>
                <a:spcPct val="90000"/>
              </a:lnSpc>
            </a:pPr>
            <a:r>
              <a:rPr lang="en-US" sz="1800" b="1"/>
              <a:t>Do not climb steep hills in a forward direction. Instead, use a reverse gear to back the tractor up a the hill</a:t>
            </a:r>
          </a:p>
          <a:p>
            <a:pPr>
              <a:lnSpc>
                <a:spcPct val="90000"/>
              </a:lnSpc>
            </a:pPr>
            <a:r>
              <a:rPr lang="en-US" sz="1800" b="1"/>
              <a:t>Use only enough engine speed to start tractor moving while engaging the clutch smoothly</a:t>
            </a:r>
          </a:p>
          <a:p>
            <a:pPr>
              <a:lnSpc>
                <a:spcPct val="90000"/>
              </a:lnSpc>
            </a:pPr>
            <a:r>
              <a:rPr lang="en-US" sz="1800" b="1"/>
              <a:t>Change speed gradually by applying power smoothly</a:t>
            </a:r>
          </a:p>
          <a:p>
            <a:pPr>
              <a:lnSpc>
                <a:spcPct val="90000"/>
              </a:lnSpc>
            </a:pPr>
            <a:r>
              <a:rPr lang="en-US" sz="1800" b="1"/>
              <a:t>Ballast (counter-balance) the tractor properly for the job</a:t>
            </a:r>
          </a:p>
          <a:p>
            <a:pPr>
              <a:lnSpc>
                <a:spcPct val="90000"/>
              </a:lnSpc>
            </a:pPr>
            <a:r>
              <a:rPr lang="en-US" sz="1800" b="1"/>
              <a:t>Hitch loads properly to drawbar</a:t>
            </a:r>
          </a:p>
          <a:p>
            <a:pPr>
              <a:lnSpc>
                <a:spcPct val="90000"/>
              </a:lnSpc>
            </a:pPr>
            <a:r>
              <a:rPr lang="en-US" sz="1800" b="1"/>
              <a:t>Use reverse gear to break tractor tires free from frozen conditions</a:t>
            </a:r>
          </a:p>
          <a:p>
            <a:pPr>
              <a:lnSpc>
                <a:spcPct val="90000"/>
              </a:lnSpc>
            </a:pPr>
            <a:endParaRPr lang="en-US" sz="1800" b="1"/>
          </a:p>
        </p:txBody>
      </p:sp>
      <p:pic>
        <p:nvPicPr>
          <p:cNvPr id="76806" name="Picture 6" descr="AnimTractorLine">
            <a:hlinkClick r:id="" action="ppaction://noaction" highlightClick="1"/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6524625"/>
            <a:ext cx="3581400" cy="333375"/>
          </a:xfrm>
          <a:noFill/>
          <a:ln/>
        </p:spPr>
      </p:pic>
      <p:pic>
        <p:nvPicPr>
          <p:cNvPr id="76808" name="Picture 8" descr="AnimTractorLine">
            <a:hlinkClick r:id="" action="ppaction://noaction" highlightClick="1"/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6524625"/>
            <a:ext cx="3657600" cy="333375"/>
          </a:xfrm>
          <a:noFill/>
          <a:ln/>
        </p:spPr>
      </p:pic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266700" y="5638800"/>
            <a:ext cx="8610600" cy="749300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>
                <a:solidFill>
                  <a:schemeClr val="bg1"/>
                </a:solidFill>
              </a:rPr>
              <a:t>It is preferred to use another tractor to pull out a tractor from a ditch or muck. To avoid injury take care in using tire chains, boards, and other traction materials to improve tire traction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/>
              <a:t>PRESENTATION WILL COVER</a:t>
            </a: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313613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>
                <a:solidFill>
                  <a:schemeClr val="accent2"/>
                </a:solidFill>
              </a:rPr>
              <a:t>Tractor Operation Basics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Common Tractor Hazards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Accident Prevention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Rollover Protection Structures (ROPS)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135187" name="Picture 19" descr="209-098-01i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828800"/>
            <a:ext cx="1933575" cy="43719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SIDEWAYS ROLLOVERS</a:t>
            </a:r>
          </a:p>
        </p:txBody>
      </p:sp>
      <p:pic>
        <p:nvPicPr>
          <p:cNvPr id="120836" name="Picture 4" descr="tractor-vehicle-impact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600200"/>
            <a:ext cx="7315200" cy="5029200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1625"/>
            <a:ext cx="7845425" cy="1143000"/>
          </a:xfrm>
        </p:spPr>
        <p:txBody>
          <a:bodyPr/>
          <a:lstStyle/>
          <a:p>
            <a:pPr algn="ctr"/>
            <a:r>
              <a:rPr lang="en-US" b="1"/>
              <a:t>SIDEWAYS ROLLOVERS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82000" cy="49530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  </a:t>
            </a:r>
            <a:r>
              <a:rPr lang="en-US" sz="2400" u="sng"/>
              <a:t>Common causes for sideways rollovers are tractor</a:t>
            </a:r>
            <a:r>
              <a:rPr lang="en-US" sz="240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000"/>
              <a:t>Driven on hillside that is too steep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Driven too close to the edge of a roadside ditch or embankment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Cornering too sharply or too fast </a:t>
            </a:r>
          </a:p>
          <a:p>
            <a:pPr>
              <a:lnSpc>
                <a:spcPct val="90000"/>
              </a:lnSpc>
            </a:pPr>
            <a:r>
              <a:rPr lang="en-US" sz="2000"/>
              <a:t>(centrifugal force pivots tractor on </a:t>
            </a:r>
          </a:p>
          <a:p>
            <a:pPr>
              <a:lnSpc>
                <a:spcPct val="90000"/>
              </a:lnSpc>
            </a:pPr>
            <a:r>
              <a:rPr lang="en-US" sz="2000"/>
              <a:t>outside wheels)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The tractor’s front-end loader 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	elevated too high on a hillside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	or in a turn at excessive speed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52231" name="Picture 7" descr="cor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810000"/>
            <a:ext cx="3048000" cy="2667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1625"/>
            <a:ext cx="8305800" cy="841375"/>
          </a:xfrm>
        </p:spPr>
        <p:txBody>
          <a:bodyPr/>
          <a:lstStyle/>
          <a:p>
            <a:pPr algn="ctr"/>
            <a:r>
              <a:rPr lang="en-US" sz="3200" b="1"/>
              <a:t>ROLLOVER PROTECTIVE STRUCTURES</a:t>
            </a:r>
            <a:endParaRPr lang="en-US" b="1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300" b="1">
                <a:solidFill>
                  <a:srgbClr val="990033"/>
                </a:solidFill>
              </a:rPr>
              <a:t>R-O-P-S</a:t>
            </a:r>
          </a:p>
        </p:txBody>
      </p:sp>
      <p:pic>
        <p:nvPicPr>
          <p:cNvPr id="221188" name="Picture 4" descr="02ro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888" y="2514600"/>
            <a:ext cx="2836862" cy="3295650"/>
          </a:xfrm>
          <a:prstGeom prst="rect">
            <a:avLst/>
          </a:prstGeom>
          <a:noFill/>
        </p:spPr>
      </p:pic>
      <p:pic>
        <p:nvPicPr>
          <p:cNvPr id="221189" name="Picture 5" descr="ro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514600"/>
            <a:ext cx="2789238" cy="3276600"/>
          </a:xfrm>
          <a:prstGeom prst="rect">
            <a:avLst/>
          </a:prstGeom>
          <a:noFill/>
        </p:spPr>
      </p:pic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1295400" y="5943600"/>
            <a:ext cx="2286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/>
              <a:t>Stationary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4267200" y="5943600"/>
            <a:ext cx="762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/>
              <a:t>or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5715000" y="5943600"/>
            <a:ext cx="2971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/>
              <a:t>Foldable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226425" cy="1143000"/>
          </a:xfrm>
        </p:spPr>
        <p:txBody>
          <a:bodyPr/>
          <a:lstStyle/>
          <a:p>
            <a:pPr algn="ctr"/>
            <a:r>
              <a:rPr lang="en-US" sz="3200" b="1"/>
              <a:t>ROLLOVER PROTECTIVE STRUCTURES </a:t>
            </a:r>
            <a:br>
              <a:rPr lang="en-US" sz="3200" b="1"/>
            </a:br>
            <a:r>
              <a:rPr lang="en-US" sz="3200" b="1"/>
              <a:t>(</a:t>
            </a:r>
            <a:r>
              <a:rPr lang="en-US" b="1"/>
              <a:t>ROPS)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828800"/>
            <a:ext cx="4421188" cy="4114800"/>
          </a:xfrm>
        </p:spPr>
        <p:txBody>
          <a:bodyPr/>
          <a:lstStyle/>
          <a:p>
            <a:endParaRPr lang="en-US" sz="2200"/>
          </a:p>
          <a:p>
            <a:r>
              <a:rPr lang="en-US" sz="2200"/>
              <a:t>ROPS work by </a:t>
            </a:r>
            <a:r>
              <a:rPr lang="en-US" sz="2200" b="1" u="sng">
                <a:solidFill>
                  <a:schemeClr val="tx2"/>
                </a:solidFill>
              </a:rPr>
              <a:t>limiting a rollover to 90</a:t>
            </a:r>
            <a:r>
              <a:rPr lang="en-US" sz="2200" b="1" u="sng">
                <a:solidFill>
                  <a:schemeClr val="tx2"/>
                </a:solidFill>
                <a:latin typeface="Agency FB" pitchFamily="34" charset="0"/>
              </a:rPr>
              <a:t>°</a:t>
            </a:r>
            <a:r>
              <a:rPr lang="en-US" sz="2200"/>
              <a:t> and preventing the operator from being crushed under the weight of the tractor</a:t>
            </a:r>
          </a:p>
          <a:p>
            <a:pPr>
              <a:buFont typeface="Wingdings" pitchFamily="2" charset="2"/>
              <a:buNone/>
            </a:pPr>
            <a:endParaRPr lang="en-US" sz="700"/>
          </a:p>
          <a:p>
            <a:r>
              <a:rPr lang="en-US" sz="2200"/>
              <a:t>ROPS work only if the operator is </a:t>
            </a:r>
            <a:r>
              <a:rPr lang="en-US" sz="2200" b="1" u="sng">
                <a:solidFill>
                  <a:schemeClr val="tx2"/>
                </a:solidFill>
              </a:rPr>
              <a:t>wearing a seatbelt</a:t>
            </a:r>
            <a:r>
              <a:rPr lang="en-US" sz="2200" b="1">
                <a:solidFill>
                  <a:schemeClr val="tx2"/>
                </a:solidFill>
              </a:rPr>
              <a:t> </a:t>
            </a:r>
            <a:r>
              <a:rPr lang="en-US" sz="2200"/>
              <a:t>to keep them in the operator station as the tractor is rolling</a:t>
            </a:r>
            <a:endParaRPr lang="en-US" sz="2200" b="1">
              <a:solidFill>
                <a:schemeClr val="tx2"/>
              </a:solidFill>
            </a:endParaRPr>
          </a:p>
          <a:p>
            <a:endParaRPr lang="en-US" sz="2200"/>
          </a:p>
        </p:txBody>
      </p:sp>
      <p:grpSp>
        <p:nvGrpSpPr>
          <p:cNvPr id="94222" name="Group 14"/>
          <p:cNvGrpSpPr>
            <a:grpSpLocks/>
          </p:cNvGrpSpPr>
          <p:nvPr/>
        </p:nvGrpSpPr>
        <p:grpSpPr bwMode="auto">
          <a:xfrm>
            <a:off x="5867400" y="3200400"/>
            <a:ext cx="3276600" cy="2743200"/>
            <a:chOff x="3696" y="2016"/>
            <a:chExt cx="2064" cy="1728"/>
          </a:xfrm>
        </p:grpSpPr>
        <p:pic>
          <p:nvPicPr>
            <p:cNvPr id="9421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96" y="2016"/>
              <a:ext cx="2064" cy="1569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4218" name="Line 10"/>
            <p:cNvSpPr>
              <a:spLocks noChangeShapeType="1"/>
            </p:cNvSpPr>
            <p:nvPr/>
          </p:nvSpPr>
          <p:spPr bwMode="auto">
            <a:xfrm flipH="1">
              <a:off x="3792" y="2160"/>
              <a:ext cx="960" cy="158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21" name="Line 13"/>
            <p:cNvSpPr>
              <a:spLocks noChangeShapeType="1"/>
            </p:cNvSpPr>
            <p:nvPr/>
          </p:nvSpPr>
          <p:spPr bwMode="auto">
            <a:xfrm>
              <a:off x="3840" y="2160"/>
              <a:ext cx="1200" cy="14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pPr algn="ctr"/>
            <a:r>
              <a:rPr lang="en-US" b="1"/>
              <a:t>What is a Protective Zone?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4724400" cy="4572000"/>
          </a:xfrm>
          <a:noFill/>
        </p:spPr>
        <p:txBody>
          <a:bodyPr/>
          <a:lstStyle/>
          <a:p>
            <a:r>
              <a:rPr lang="en-US" sz="2800"/>
              <a:t>An imaginary space surrounding an operator’s body</a:t>
            </a:r>
          </a:p>
          <a:p>
            <a:pPr>
              <a:buFont typeface="Wingdings" pitchFamily="2" charset="2"/>
              <a:buNone/>
            </a:pPr>
            <a:endParaRPr lang="en-US" sz="1200"/>
          </a:p>
          <a:p>
            <a:endParaRPr lang="en-US" sz="1200" u="sng"/>
          </a:p>
          <a:p>
            <a:r>
              <a:rPr lang="en-US" sz="2800" b="1" u="sng">
                <a:solidFill>
                  <a:schemeClr val="tx2"/>
                </a:solidFill>
              </a:rPr>
              <a:t>ROPS and a seatbelt</a:t>
            </a:r>
            <a:r>
              <a:rPr lang="en-US" sz="2800"/>
              <a:t> keep the operator within this safe space in the event of a rollover</a:t>
            </a:r>
          </a:p>
        </p:txBody>
      </p:sp>
      <p:pic>
        <p:nvPicPr>
          <p:cNvPr id="154628" name="Picture 4" descr="Foldable ROPS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9038" y="1600200"/>
            <a:ext cx="3962400" cy="495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4495800" y="5562600"/>
            <a:ext cx="3733800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/>
              <a:t>This is the Protective Zone</a:t>
            </a:r>
          </a:p>
        </p:txBody>
      </p:sp>
      <p:sp>
        <p:nvSpPr>
          <p:cNvPr id="154630" name="Freeform 6"/>
          <p:cNvSpPr>
            <a:spLocks/>
          </p:cNvSpPr>
          <p:nvPr/>
        </p:nvSpPr>
        <p:spPr bwMode="auto">
          <a:xfrm>
            <a:off x="6143625" y="4260850"/>
            <a:ext cx="101600" cy="6985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31" y="34"/>
              </a:cxn>
              <a:cxn ang="0">
                <a:pos x="61" y="24"/>
              </a:cxn>
            </a:cxnLst>
            <a:rect l="0" t="0" r="r" b="b"/>
            <a:pathLst>
              <a:path w="64" h="44">
                <a:moveTo>
                  <a:pt x="0" y="44"/>
                </a:moveTo>
                <a:cubicBezTo>
                  <a:pt x="10" y="41"/>
                  <a:pt x="21" y="39"/>
                  <a:pt x="31" y="34"/>
                </a:cubicBezTo>
                <a:cubicBezTo>
                  <a:pt x="64" y="18"/>
                  <a:pt x="61" y="0"/>
                  <a:pt x="61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631" name="Freeform 7"/>
          <p:cNvSpPr>
            <a:spLocks/>
          </p:cNvSpPr>
          <p:nvPr/>
        </p:nvSpPr>
        <p:spPr bwMode="auto">
          <a:xfrm>
            <a:off x="5567363" y="1666875"/>
            <a:ext cx="2862262" cy="3722688"/>
          </a:xfrm>
          <a:custGeom>
            <a:avLst/>
            <a:gdLst/>
            <a:ahLst/>
            <a:cxnLst>
              <a:cxn ang="0">
                <a:pos x="384" y="2012"/>
              </a:cxn>
              <a:cxn ang="0">
                <a:pos x="464" y="2285"/>
              </a:cxn>
              <a:cxn ang="0">
                <a:pos x="555" y="2325"/>
              </a:cxn>
              <a:cxn ang="0">
                <a:pos x="677" y="2335"/>
              </a:cxn>
              <a:cxn ang="0">
                <a:pos x="838" y="2295"/>
              </a:cxn>
              <a:cxn ang="0">
                <a:pos x="909" y="2265"/>
              </a:cxn>
              <a:cxn ang="0">
                <a:pos x="970" y="2194"/>
              </a:cxn>
              <a:cxn ang="0">
                <a:pos x="970" y="2012"/>
              </a:cxn>
              <a:cxn ang="0">
                <a:pos x="980" y="1486"/>
              </a:cxn>
              <a:cxn ang="0">
                <a:pos x="1172" y="1466"/>
              </a:cxn>
              <a:cxn ang="0">
                <a:pos x="1475" y="1486"/>
              </a:cxn>
              <a:cxn ang="0">
                <a:pos x="1657" y="1446"/>
              </a:cxn>
              <a:cxn ang="0">
                <a:pos x="1758" y="1345"/>
              </a:cxn>
              <a:cxn ang="0">
                <a:pos x="1788" y="1173"/>
              </a:cxn>
              <a:cxn ang="0">
                <a:pos x="1768" y="223"/>
              </a:cxn>
              <a:cxn ang="0">
                <a:pos x="1677" y="183"/>
              </a:cxn>
              <a:cxn ang="0">
                <a:pos x="1546" y="122"/>
              </a:cxn>
              <a:cxn ang="0">
                <a:pos x="1283" y="41"/>
              </a:cxn>
              <a:cxn ang="0">
                <a:pos x="747" y="122"/>
              </a:cxn>
              <a:cxn ang="0">
                <a:pos x="656" y="163"/>
              </a:cxn>
              <a:cxn ang="0">
                <a:pos x="586" y="213"/>
              </a:cxn>
              <a:cxn ang="0">
                <a:pos x="424" y="334"/>
              </a:cxn>
              <a:cxn ang="0">
                <a:pos x="373" y="405"/>
              </a:cxn>
              <a:cxn ang="0">
                <a:pos x="293" y="537"/>
              </a:cxn>
              <a:cxn ang="0">
                <a:pos x="171" y="779"/>
              </a:cxn>
              <a:cxn ang="0">
                <a:pos x="141" y="880"/>
              </a:cxn>
              <a:cxn ang="0">
                <a:pos x="70" y="1102"/>
              </a:cxn>
              <a:cxn ang="0">
                <a:pos x="70" y="1497"/>
              </a:cxn>
              <a:cxn ang="0">
                <a:pos x="192" y="1719"/>
              </a:cxn>
              <a:cxn ang="0">
                <a:pos x="333" y="1840"/>
              </a:cxn>
              <a:cxn ang="0">
                <a:pos x="333" y="1878"/>
              </a:cxn>
              <a:cxn ang="0">
                <a:pos x="381" y="1926"/>
              </a:cxn>
            </a:cxnLst>
            <a:rect l="0" t="0" r="r" b="b"/>
            <a:pathLst>
              <a:path w="1803" h="2345">
                <a:moveTo>
                  <a:pt x="343" y="1689"/>
                </a:moveTo>
                <a:cubicBezTo>
                  <a:pt x="346" y="1759"/>
                  <a:pt x="306" y="1937"/>
                  <a:pt x="384" y="2012"/>
                </a:cubicBezTo>
                <a:cubicBezTo>
                  <a:pt x="397" y="2078"/>
                  <a:pt x="406" y="2158"/>
                  <a:pt x="444" y="2214"/>
                </a:cubicBezTo>
                <a:cubicBezTo>
                  <a:pt x="446" y="2223"/>
                  <a:pt x="460" y="2282"/>
                  <a:pt x="464" y="2285"/>
                </a:cubicBezTo>
                <a:cubicBezTo>
                  <a:pt x="481" y="2297"/>
                  <a:pt x="505" y="2298"/>
                  <a:pt x="525" y="2305"/>
                </a:cubicBezTo>
                <a:cubicBezTo>
                  <a:pt x="536" y="2309"/>
                  <a:pt x="544" y="2320"/>
                  <a:pt x="555" y="2325"/>
                </a:cubicBezTo>
                <a:cubicBezTo>
                  <a:pt x="575" y="2334"/>
                  <a:pt x="616" y="2345"/>
                  <a:pt x="616" y="2345"/>
                </a:cubicBezTo>
                <a:cubicBezTo>
                  <a:pt x="636" y="2342"/>
                  <a:pt x="657" y="2341"/>
                  <a:pt x="677" y="2335"/>
                </a:cubicBezTo>
                <a:cubicBezTo>
                  <a:pt x="741" y="2314"/>
                  <a:pt x="673" y="2315"/>
                  <a:pt x="737" y="2305"/>
                </a:cubicBezTo>
                <a:cubicBezTo>
                  <a:pt x="770" y="2300"/>
                  <a:pt x="804" y="2298"/>
                  <a:pt x="838" y="2295"/>
                </a:cubicBezTo>
                <a:cubicBezTo>
                  <a:pt x="852" y="2288"/>
                  <a:pt x="865" y="2281"/>
                  <a:pt x="879" y="2275"/>
                </a:cubicBezTo>
                <a:cubicBezTo>
                  <a:pt x="889" y="2271"/>
                  <a:pt x="902" y="2273"/>
                  <a:pt x="909" y="2265"/>
                </a:cubicBezTo>
                <a:cubicBezTo>
                  <a:pt x="917" y="2257"/>
                  <a:pt x="914" y="2244"/>
                  <a:pt x="919" y="2234"/>
                </a:cubicBezTo>
                <a:cubicBezTo>
                  <a:pt x="937" y="2198"/>
                  <a:pt x="935" y="2205"/>
                  <a:pt x="970" y="2194"/>
                </a:cubicBezTo>
                <a:cubicBezTo>
                  <a:pt x="1028" y="2105"/>
                  <a:pt x="970" y="2217"/>
                  <a:pt x="960" y="2143"/>
                </a:cubicBezTo>
                <a:cubicBezTo>
                  <a:pt x="954" y="2100"/>
                  <a:pt x="967" y="2056"/>
                  <a:pt x="970" y="2012"/>
                </a:cubicBezTo>
                <a:cubicBezTo>
                  <a:pt x="963" y="1937"/>
                  <a:pt x="946" y="1866"/>
                  <a:pt x="990" y="1800"/>
                </a:cubicBezTo>
                <a:cubicBezTo>
                  <a:pt x="970" y="1699"/>
                  <a:pt x="956" y="1588"/>
                  <a:pt x="980" y="1486"/>
                </a:cubicBezTo>
                <a:cubicBezTo>
                  <a:pt x="982" y="1476"/>
                  <a:pt x="1000" y="1477"/>
                  <a:pt x="1010" y="1476"/>
                </a:cubicBezTo>
                <a:cubicBezTo>
                  <a:pt x="1064" y="1470"/>
                  <a:pt x="1118" y="1469"/>
                  <a:pt x="1172" y="1466"/>
                </a:cubicBezTo>
                <a:cubicBezTo>
                  <a:pt x="1202" y="1459"/>
                  <a:pt x="1232" y="1448"/>
                  <a:pt x="1263" y="1446"/>
                </a:cubicBezTo>
                <a:cubicBezTo>
                  <a:pt x="1328" y="1442"/>
                  <a:pt x="1410" y="1477"/>
                  <a:pt x="1475" y="1486"/>
                </a:cubicBezTo>
                <a:cubicBezTo>
                  <a:pt x="1505" y="1483"/>
                  <a:pt x="1536" y="1483"/>
                  <a:pt x="1566" y="1476"/>
                </a:cubicBezTo>
                <a:cubicBezTo>
                  <a:pt x="1597" y="1469"/>
                  <a:pt x="1627" y="1456"/>
                  <a:pt x="1657" y="1446"/>
                </a:cubicBezTo>
                <a:cubicBezTo>
                  <a:pt x="1667" y="1443"/>
                  <a:pt x="1687" y="1436"/>
                  <a:pt x="1687" y="1436"/>
                </a:cubicBezTo>
                <a:cubicBezTo>
                  <a:pt x="1739" y="1398"/>
                  <a:pt x="1726" y="1394"/>
                  <a:pt x="1758" y="1345"/>
                </a:cubicBezTo>
                <a:cubicBezTo>
                  <a:pt x="1761" y="1308"/>
                  <a:pt x="1762" y="1271"/>
                  <a:pt x="1768" y="1234"/>
                </a:cubicBezTo>
                <a:cubicBezTo>
                  <a:pt x="1772" y="1213"/>
                  <a:pt x="1788" y="1173"/>
                  <a:pt x="1788" y="1173"/>
                </a:cubicBezTo>
                <a:cubicBezTo>
                  <a:pt x="1803" y="949"/>
                  <a:pt x="1786" y="730"/>
                  <a:pt x="1768" y="506"/>
                </a:cubicBezTo>
                <a:cubicBezTo>
                  <a:pt x="1775" y="419"/>
                  <a:pt x="1789" y="309"/>
                  <a:pt x="1768" y="223"/>
                </a:cubicBezTo>
                <a:cubicBezTo>
                  <a:pt x="1765" y="213"/>
                  <a:pt x="1748" y="216"/>
                  <a:pt x="1738" y="213"/>
                </a:cubicBezTo>
                <a:cubicBezTo>
                  <a:pt x="1695" y="172"/>
                  <a:pt x="1743" y="211"/>
                  <a:pt x="1677" y="183"/>
                </a:cubicBezTo>
                <a:cubicBezTo>
                  <a:pt x="1657" y="174"/>
                  <a:pt x="1646" y="150"/>
                  <a:pt x="1626" y="142"/>
                </a:cubicBezTo>
                <a:cubicBezTo>
                  <a:pt x="1601" y="132"/>
                  <a:pt x="1546" y="122"/>
                  <a:pt x="1546" y="122"/>
                </a:cubicBezTo>
                <a:cubicBezTo>
                  <a:pt x="1514" y="91"/>
                  <a:pt x="1478" y="91"/>
                  <a:pt x="1434" y="82"/>
                </a:cubicBezTo>
                <a:cubicBezTo>
                  <a:pt x="1381" y="56"/>
                  <a:pt x="1343" y="49"/>
                  <a:pt x="1283" y="41"/>
                </a:cubicBezTo>
                <a:cubicBezTo>
                  <a:pt x="1160" y="0"/>
                  <a:pt x="916" y="68"/>
                  <a:pt x="778" y="102"/>
                </a:cubicBezTo>
                <a:cubicBezTo>
                  <a:pt x="768" y="109"/>
                  <a:pt x="758" y="117"/>
                  <a:pt x="747" y="122"/>
                </a:cubicBezTo>
                <a:cubicBezTo>
                  <a:pt x="728" y="130"/>
                  <a:pt x="687" y="142"/>
                  <a:pt x="687" y="142"/>
                </a:cubicBezTo>
                <a:cubicBezTo>
                  <a:pt x="677" y="149"/>
                  <a:pt x="664" y="153"/>
                  <a:pt x="656" y="163"/>
                </a:cubicBezTo>
                <a:cubicBezTo>
                  <a:pt x="649" y="171"/>
                  <a:pt x="655" y="187"/>
                  <a:pt x="646" y="193"/>
                </a:cubicBezTo>
                <a:cubicBezTo>
                  <a:pt x="629" y="205"/>
                  <a:pt x="606" y="206"/>
                  <a:pt x="586" y="213"/>
                </a:cubicBezTo>
                <a:cubicBezTo>
                  <a:pt x="576" y="216"/>
                  <a:pt x="555" y="223"/>
                  <a:pt x="555" y="223"/>
                </a:cubicBezTo>
                <a:cubicBezTo>
                  <a:pt x="515" y="264"/>
                  <a:pt x="470" y="300"/>
                  <a:pt x="424" y="334"/>
                </a:cubicBezTo>
                <a:cubicBezTo>
                  <a:pt x="398" y="414"/>
                  <a:pt x="436" y="324"/>
                  <a:pt x="384" y="375"/>
                </a:cubicBezTo>
                <a:cubicBezTo>
                  <a:pt x="376" y="382"/>
                  <a:pt x="379" y="396"/>
                  <a:pt x="373" y="405"/>
                </a:cubicBezTo>
                <a:cubicBezTo>
                  <a:pt x="365" y="417"/>
                  <a:pt x="353" y="425"/>
                  <a:pt x="343" y="435"/>
                </a:cubicBezTo>
                <a:cubicBezTo>
                  <a:pt x="331" y="473"/>
                  <a:pt x="309" y="502"/>
                  <a:pt x="293" y="537"/>
                </a:cubicBezTo>
                <a:cubicBezTo>
                  <a:pt x="260" y="610"/>
                  <a:pt x="296" y="589"/>
                  <a:pt x="242" y="607"/>
                </a:cubicBezTo>
                <a:cubicBezTo>
                  <a:pt x="216" y="661"/>
                  <a:pt x="190" y="722"/>
                  <a:pt x="171" y="779"/>
                </a:cubicBezTo>
                <a:cubicBezTo>
                  <a:pt x="168" y="799"/>
                  <a:pt x="167" y="820"/>
                  <a:pt x="161" y="840"/>
                </a:cubicBezTo>
                <a:cubicBezTo>
                  <a:pt x="157" y="854"/>
                  <a:pt x="145" y="866"/>
                  <a:pt x="141" y="880"/>
                </a:cubicBezTo>
                <a:cubicBezTo>
                  <a:pt x="112" y="979"/>
                  <a:pt x="153" y="909"/>
                  <a:pt x="111" y="971"/>
                </a:cubicBezTo>
                <a:cubicBezTo>
                  <a:pt x="103" y="1031"/>
                  <a:pt x="101" y="1055"/>
                  <a:pt x="70" y="1102"/>
                </a:cubicBezTo>
                <a:cubicBezTo>
                  <a:pt x="58" y="1187"/>
                  <a:pt x="21" y="1262"/>
                  <a:pt x="0" y="1345"/>
                </a:cubicBezTo>
                <a:cubicBezTo>
                  <a:pt x="8" y="1409"/>
                  <a:pt x="3" y="1472"/>
                  <a:pt x="70" y="1497"/>
                </a:cubicBezTo>
                <a:cubicBezTo>
                  <a:pt x="80" y="1548"/>
                  <a:pt x="102" y="1594"/>
                  <a:pt x="131" y="1638"/>
                </a:cubicBezTo>
                <a:cubicBezTo>
                  <a:pt x="142" y="1684"/>
                  <a:pt x="146" y="1704"/>
                  <a:pt x="192" y="1719"/>
                </a:cubicBezTo>
                <a:cubicBezTo>
                  <a:pt x="208" y="1768"/>
                  <a:pt x="247" y="1790"/>
                  <a:pt x="293" y="1810"/>
                </a:cubicBezTo>
                <a:cubicBezTo>
                  <a:pt x="339" y="1830"/>
                  <a:pt x="333" y="1802"/>
                  <a:pt x="333" y="1840"/>
                </a:cubicBezTo>
                <a:lnTo>
                  <a:pt x="285" y="1782"/>
                </a:lnTo>
                <a:lnTo>
                  <a:pt x="333" y="1878"/>
                </a:lnTo>
                <a:lnTo>
                  <a:pt x="285" y="1830"/>
                </a:lnTo>
                <a:lnTo>
                  <a:pt x="381" y="1926"/>
                </a:lnTo>
              </a:path>
            </a:pathLst>
          </a:custGeom>
          <a:noFill/>
          <a:ln w="127000" cap="flat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633" name="Line 9"/>
          <p:cNvSpPr>
            <a:spLocks noChangeShapeType="1"/>
          </p:cNvSpPr>
          <p:nvPr/>
        </p:nvSpPr>
        <p:spPr bwMode="auto">
          <a:xfrm flipV="1">
            <a:off x="6019800" y="3429000"/>
            <a:ext cx="533400" cy="2133600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9" dur="200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2" dur="200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5" dur="200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uiExpand="1" build="p"/>
      <p:bldP spid="154629" grpId="0" build="allAtOnce"/>
      <p:bldP spid="154629" grpId="1" uiExpand="1" build="allAtOnce" animBg="1"/>
      <p:bldP spid="1546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tractor rollover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743200"/>
            <a:ext cx="4953000" cy="3822700"/>
          </a:xfrm>
          <a:prstGeom prst="rect">
            <a:avLst/>
          </a:prstGeom>
          <a:noFill/>
        </p:spPr>
      </p:pic>
      <p:pic>
        <p:nvPicPr>
          <p:cNvPr id="68614" name="Picture 6" descr="tractor ro dummi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457200"/>
            <a:ext cx="4251325" cy="3576638"/>
          </a:xfrm>
          <a:noFill/>
          <a:ln/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953000" y="1066800"/>
            <a:ext cx="38862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900" b="1"/>
              <a:t>ROPS save lives!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152400" y="4343400"/>
            <a:ext cx="4114800" cy="176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sz="2000"/>
              <a:t>*No ROPS-cause for the majority tractor-related fatalities (~130/yr)!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sz="2000"/>
              <a:t>*Runovers are second (fatalities ~ 60/yr)!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5257800" y="1981200"/>
            <a:ext cx="3124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solidFill>
                  <a:srgbClr val="990033"/>
                </a:solidFill>
              </a:rPr>
              <a:t>SEATBELT</a:t>
            </a:r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 flipH="1" flipV="1">
            <a:off x="3429000" y="2057400"/>
            <a:ext cx="1828800" cy="76200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61" name="Rectangle 3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4495800" y="152400"/>
            <a:ext cx="42672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</a:rPr>
              <a:t>ROPS AND SIDEWAYS ROLLOVER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chemeClr val="bg1"/>
                </a:solidFill>
              </a:rPr>
              <a:t>DEMO</a:t>
            </a:r>
          </a:p>
        </p:txBody>
      </p:sp>
      <p:grpSp>
        <p:nvGrpSpPr>
          <p:cNvPr id="201759" name="Group 31"/>
          <p:cNvGrpSpPr>
            <a:grpSpLocks/>
          </p:cNvGrpSpPr>
          <p:nvPr/>
        </p:nvGrpSpPr>
        <p:grpSpPr bwMode="auto">
          <a:xfrm>
            <a:off x="381000" y="304800"/>
            <a:ext cx="4038600" cy="2849563"/>
            <a:chOff x="0" y="144"/>
            <a:chExt cx="2784" cy="1967"/>
          </a:xfrm>
        </p:grpSpPr>
        <p:pic>
          <p:nvPicPr>
            <p:cNvPr id="201734" name="Picture 6" descr="Side1-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44"/>
              <a:ext cx="2784" cy="17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1740" name="Text Box 12"/>
            <p:cNvSpPr txBox="1">
              <a:spLocks noChangeArrowheads="1"/>
            </p:cNvSpPr>
            <p:nvPr/>
          </p:nvSpPr>
          <p:spPr bwMode="auto">
            <a:xfrm>
              <a:off x="0" y="1872"/>
              <a:ext cx="2784" cy="23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600" b="1"/>
                <a:t>TWO HILLSIDE DEPRESSIONS</a:t>
              </a:r>
            </a:p>
          </p:txBody>
        </p:sp>
        <p:sp>
          <p:nvSpPr>
            <p:cNvPr id="201741" name="Line 13"/>
            <p:cNvSpPr>
              <a:spLocks noChangeShapeType="1"/>
            </p:cNvSpPr>
            <p:nvPr/>
          </p:nvSpPr>
          <p:spPr bwMode="auto">
            <a:xfrm flipV="1">
              <a:off x="1056" y="1200"/>
              <a:ext cx="48" cy="57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2" name="Line 14"/>
            <p:cNvSpPr>
              <a:spLocks noChangeShapeType="1"/>
            </p:cNvSpPr>
            <p:nvPr/>
          </p:nvSpPr>
          <p:spPr bwMode="auto">
            <a:xfrm flipV="1">
              <a:off x="1056" y="1296"/>
              <a:ext cx="720" cy="4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51" name="Text Box 23"/>
            <p:cNvSpPr txBox="1">
              <a:spLocks noChangeArrowheads="1"/>
            </p:cNvSpPr>
            <p:nvPr/>
          </p:nvSpPr>
          <p:spPr bwMode="auto">
            <a:xfrm>
              <a:off x="384" y="240"/>
              <a:ext cx="288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990033"/>
                  </a:solidFill>
                </a:rPr>
                <a:t>1</a:t>
              </a:r>
            </a:p>
          </p:txBody>
        </p:sp>
      </p:grpSp>
      <p:grpSp>
        <p:nvGrpSpPr>
          <p:cNvPr id="201758" name="Group 30"/>
          <p:cNvGrpSpPr>
            <a:grpSpLocks/>
          </p:cNvGrpSpPr>
          <p:nvPr/>
        </p:nvGrpSpPr>
        <p:grpSpPr bwMode="auto">
          <a:xfrm>
            <a:off x="457200" y="3352800"/>
            <a:ext cx="4038600" cy="3009900"/>
            <a:chOff x="0" y="1968"/>
            <a:chExt cx="2784" cy="2030"/>
          </a:xfrm>
        </p:grpSpPr>
        <p:pic>
          <p:nvPicPr>
            <p:cNvPr id="201735" name="Picture 7" descr="Side2-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968"/>
              <a:ext cx="2784" cy="17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1750" name="Text Box 22"/>
            <p:cNvSpPr txBox="1">
              <a:spLocks noChangeArrowheads="1"/>
            </p:cNvSpPr>
            <p:nvPr/>
          </p:nvSpPr>
          <p:spPr bwMode="auto">
            <a:xfrm>
              <a:off x="0" y="3600"/>
              <a:ext cx="2784" cy="39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600" b="1"/>
                <a:t>TRACTOR HITS DEPRESSION &amp; TIPS</a:t>
              </a:r>
            </a:p>
          </p:txBody>
        </p:sp>
        <p:sp>
          <p:nvSpPr>
            <p:cNvPr id="201753" name="Text Box 25"/>
            <p:cNvSpPr txBox="1">
              <a:spLocks noChangeArrowheads="1"/>
            </p:cNvSpPr>
            <p:nvPr/>
          </p:nvSpPr>
          <p:spPr bwMode="auto">
            <a:xfrm>
              <a:off x="384" y="2352"/>
              <a:ext cx="288" cy="2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990033"/>
                  </a:solidFill>
                </a:rPr>
                <a:t>2</a:t>
              </a:r>
            </a:p>
          </p:txBody>
        </p:sp>
      </p:grpSp>
      <p:grpSp>
        <p:nvGrpSpPr>
          <p:cNvPr id="201762" name="Group 34"/>
          <p:cNvGrpSpPr>
            <a:grpSpLocks/>
          </p:cNvGrpSpPr>
          <p:nvPr/>
        </p:nvGrpSpPr>
        <p:grpSpPr bwMode="auto">
          <a:xfrm>
            <a:off x="5029200" y="990600"/>
            <a:ext cx="3505200" cy="2597150"/>
            <a:chOff x="3168" y="624"/>
            <a:chExt cx="2208" cy="1636"/>
          </a:xfrm>
        </p:grpSpPr>
        <p:pic>
          <p:nvPicPr>
            <p:cNvPr id="201732" name="Picture 4" descr="Side3-3"/>
            <p:cNvPicPr>
              <a:picLocks noChangeAspect="1" noChangeArrowheads="1"/>
            </p:cNvPicPr>
            <p:nvPr/>
          </p:nvPicPr>
          <p:blipFill>
            <a:blip r:embed="rId4" cstate="print"/>
            <a:srcRect l="21819" t="7484" b="17671"/>
            <a:stretch>
              <a:fillRect/>
            </a:stretch>
          </p:blipFill>
          <p:spPr bwMode="auto">
            <a:xfrm>
              <a:off x="3168" y="720"/>
              <a:ext cx="2208" cy="15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01743" name="Text Box 15"/>
            <p:cNvSpPr txBox="1">
              <a:spLocks noChangeArrowheads="1"/>
            </p:cNvSpPr>
            <p:nvPr/>
          </p:nvSpPr>
          <p:spPr bwMode="auto">
            <a:xfrm>
              <a:off x="3168" y="624"/>
              <a:ext cx="2208" cy="2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600" b="1"/>
                <a:t>PAST POINT OF NO RETURN</a:t>
              </a:r>
            </a:p>
          </p:txBody>
        </p:sp>
        <p:sp>
          <p:nvSpPr>
            <p:cNvPr id="201754" name="Text Box 26"/>
            <p:cNvSpPr txBox="1">
              <a:spLocks noChangeArrowheads="1"/>
            </p:cNvSpPr>
            <p:nvPr/>
          </p:nvSpPr>
          <p:spPr bwMode="auto">
            <a:xfrm>
              <a:off x="3312" y="912"/>
              <a:ext cx="288" cy="2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990033"/>
                  </a:solidFill>
                </a:rPr>
                <a:t>3</a:t>
              </a:r>
            </a:p>
          </p:txBody>
        </p:sp>
      </p:grpSp>
      <p:grpSp>
        <p:nvGrpSpPr>
          <p:cNvPr id="201763" name="Group 35"/>
          <p:cNvGrpSpPr>
            <a:grpSpLocks/>
          </p:cNvGrpSpPr>
          <p:nvPr/>
        </p:nvGrpSpPr>
        <p:grpSpPr bwMode="auto">
          <a:xfrm>
            <a:off x="5029200" y="3810000"/>
            <a:ext cx="3505200" cy="2876550"/>
            <a:chOff x="3168" y="2400"/>
            <a:chExt cx="2208" cy="1812"/>
          </a:xfrm>
        </p:grpSpPr>
        <p:pic>
          <p:nvPicPr>
            <p:cNvPr id="201733" name="Picture 5" descr="Side4-4"/>
            <p:cNvPicPr>
              <a:picLocks noChangeAspect="1" noChangeArrowheads="1"/>
            </p:cNvPicPr>
            <p:nvPr/>
          </p:nvPicPr>
          <p:blipFill>
            <a:blip r:embed="rId5" cstate="print"/>
            <a:srcRect t="14870"/>
            <a:stretch>
              <a:fillRect/>
            </a:stretch>
          </p:blipFill>
          <p:spPr bwMode="auto">
            <a:xfrm>
              <a:off x="3168" y="2400"/>
              <a:ext cx="2208" cy="1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1749" name="Text Box 21"/>
            <p:cNvSpPr txBox="1">
              <a:spLocks noChangeArrowheads="1"/>
            </p:cNvSpPr>
            <p:nvPr/>
          </p:nvSpPr>
          <p:spPr bwMode="auto">
            <a:xfrm>
              <a:off x="3168" y="3840"/>
              <a:ext cx="2208" cy="3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600" b="1"/>
                <a:t>ROPS &amp; SEATBELT PROTECT OPERATOR</a:t>
              </a:r>
            </a:p>
          </p:txBody>
        </p:sp>
        <p:sp>
          <p:nvSpPr>
            <p:cNvPr id="201755" name="Text Box 27"/>
            <p:cNvSpPr txBox="1">
              <a:spLocks noChangeArrowheads="1"/>
            </p:cNvSpPr>
            <p:nvPr/>
          </p:nvSpPr>
          <p:spPr bwMode="auto">
            <a:xfrm>
              <a:off x="3360" y="2496"/>
              <a:ext cx="288" cy="2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990033"/>
                  </a:solidFill>
                </a:rPr>
                <a:t>4</a:t>
              </a:r>
            </a:p>
          </p:txBody>
        </p:sp>
        <p:sp>
          <p:nvSpPr>
            <p:cNvPr id="201756" name="Line 28"/>
            <p:cNvSpPr>
              <a:spLocks noChangeShapeType="1"/>
            </p:cNvSpPr>
            <p:nvPr/>
          </p:nvSpPr>
          <p:spPr bwMode="auto">
            <a:xfrm flipV="1">
              <a:off x="3984" y="3408"/>
              <a:ext cx="576" cy="3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0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1625"/>
            <a:ext cx="7769225" cy="1143000"/>
          </a:xfrm>
        </p:spPr>
        <p:txBody>
          <a:bodyPr/>
          <a:lstStyle/>
          <a:p>
            <a:pPr algn="ctr"/>
            <a:r>
              <a:rPr lang="en-US" b="1"/>
              <a:t>ROPS &amp; REARWARD ROLLOVER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762000" y="1905000"/>
            <a:ext cx="8153400" cy="4343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2581" name="Picture 5" descr="Rea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505200"/>
            <a:ext cx="1885950" cy="2800350"/>
          </a:xfrm>
          <a:prstGeom prst="rect">
            <a:avLst/>
          </a:prstGeom>
          <a:noFill/>
        </p:spPr>
      </p:pic>
      <p:pic>
        <p:nvPicPr>
          <p:cNvPr id="152582" name="Picture 6" descr="Rea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057400"/>
            <a:ext cx="2590800" cy="1744663"/>
          </a:xfrm>
          <a:prstGeom prst="rect">
            <a:avLst/>
          </a:prstGeom>
          <a:noFill/>
        </p:spPr>
      </p:pic>
      <p:pic>
        <p:nvPicPr>
          <p:cNvPr id="152583" name="Picture 7" descr="Rea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124200"/>
            <a:ext cx="2819400" cy="1898650"/>
          </a:xfrm>
          <a:prstGeom prst="rect">
            <a:avLst/>
          </a:prstGeom>
          <a:noFill/>
        </p:spPr>
      </p:pic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228600" y="5257800"/>
            <a:ext cx="5486400" cy="1016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With ROPS &amp; a seatbelt, operator has an excellent chance of being contained in the protective zone and surviving a rear rollover.</a:t>
            </a:r>
          </a:p>
        </p:txBody>
      </p:sp>
      <p:sp>
        <p:nvSpPr>
          <p:cNvPr id="152585" name="Line 9"/>
          <p:cNvSpPr>
            <a:spLocks noChangeShapeType="1"/>
          </p:cNvSpPr>
          <p:nvPr/>
        </p:nvSpPr>
        <p:spPr bwMode="auto">
          <a:xfrm>
            <a:off x="3276600" y="5181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586" name="Line 10"/>
          <p:cNvSpPr>
            <a:spLocks noChangeShapeType="1"/>
          </p:cNvSpPr>
          <p:nvPr/>
        </p:nvSpPr>
        <p:spPr bwMode="auto">
          <a:xfrm flipV="1">
            <a:off x="5638800" y="5867400"/>
            <a:ext cx="7620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pPr algn="ctr"/>
            <a:r>
              <a:rPr lang="en-US" sz="3200" b="1"/>
              <a:t>WHEN ARE ROPS REQUIRED BY LAW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772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WHEN:</a:t>
            </a:r>
          </a:p>
          <a:p>
            <a:r>
              <a:rPr lang="en-US" sz="2400"/>
              <a:t>Engine greater than 20 horsepower</a:t>
            </a:r>
          </a:p>
          <a:p>
            <a:r>
              <a:rPr lang="en-US" sz="2400"/>
              <a:t>Vehicle is 2-wheel, 4-wheel or track driven (crawler-type) and designed to  pull, propel, or carry implements designed for agricultural use (disk, tiller, plow, etc.)</a:t>
            </a:r>
          </a:p>
          <a:p>
            <a:r>
              <a:rPr lang="en-US" sz="2400"/>
              <a:t>Manufactured after October 25, 1976</a:t>
            </a:r>
          </a:p>
          <a:p>
            <a:r>
              <a:rPr lang="en-US" sz="2400"/>
              <a:t>The manufacturer made a retrofit ROPS option available or it was available at the time tractor manufactured</a:t>
            </a:r>
            <a:r>
              <a:rPr lang="en-US" sz="2000"/>
              <a:t> (</a:t>
            </a:r>
            <a:r>
              <a:rPr lang="en-US" sz="2400" i="1"/>
              <a:t>no matter what year tractor manufactured)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8077200" cy="1143000"/>
          </a:xfrm>
        </p:spPr>
        <p:txBody>
          <a:bodyPr/>
          <a:lstStyle/>
          <a:p>
            <a:pPr algn="ctr"/>
            <a:r>
              <a:rPr lang="en-US" sz="3200" b="1"/>
              <a:t>ROLLOVER PROTECTIVE STRUCTURES (ROPS)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7213"/>
            <a:ext cx="7693025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1000"/>
          </a:p>
          <a:p>
            <a:r>
              <a:rPr lang="en-US" sz="2800"/>
              <a:t>ROPS must come from the manufacturer and must not be made “on-the-job” or “home-made”</a:t>
            </a:r>
          </a:p>
          <a:p>
            <a:pPr>
              <a:buFont typeface="Wingdings" pitchFamily="2" charset="2"/>
              <a:buNone/>
            </a:pPr>
            <a:endParaRPr lang="en-US" sz="1000" u="sng"/>
          </a:p>
          <a:p>
            <a:r>
              <a:rPr lang="en-US" sz="2800"/>
              <a:t>One </a:t>
            </a:r>
            <a:r>
              <a:rPr lang="en-US" sz="2800" b="1" u="sng"/>
              <a:t>limited</a:t>
            </a:r>
            <a:r>
              <a:rPr lang="en-US" sz="2800"/>
              <a:t> exception to ROPS requirement is low profile tractors used under certain conditions (see following slides)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20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68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-152400"/>
            <a:ext cx="7313613" cy="1143000"/>
          </a:xfrm>
        </p:spPr>
        <p:txBody>
          <a:bodyPr/>
          <a:lstStyle/>
          <a:p>
            <a:r>
              <a:rPr lang="en-US" b="1"/>
              <a:t>TRACTORS: FRIEND &amp; FOE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543800" cy="3429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900"/>
              <a:t>Tractors are often considered a farmer’s best friend. Yet, tractors continue to cause serious injury and death among users &amp; ground workers.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/>
          </a:p>
          <a:p>
            <a:pPr>
              <a:lnSpc>
                <a:spcPct val="80000"/>
              </a:lnSpc>
            </a:pPr>
            <a:r>
              <a:rPr lang="en-US" sz="1900"/>
              <a:t>Even though tractor hazards have been identified for years, the same injuries/accidents continue to occur, even though there are known engineering controls and standard procedures to deal with these hazards.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/>
          </a:p>
          <a:p>
            <a:pPr>
              <a:lnSpc>
                <a:spcPct val="80000"/>
              </a:lnSpc>
            </a:pPr>
            <a:r>
              <a:rPr lang="en-US" sz="1900"/>
              <a:t>Few of the recorded tractor injury accidents have been caused by equipment failure-</a:t>
            </a:r>
          </a:p>
          <a:p>
            <a:pPr>
              <a:lnSpc>
                <a:spcPct val="80000"/>
              </a:lnSpc>
            </a:pPr>
            <a:endParaRPr lang="en-US" sz="19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900"/>
              <a:t> 	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066800" y="5105400"/>
            <a:ext cx="6781800" cy="1311275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</a:rPr>
              <a:t>MOST ARE CAUSED DIRECTLY OR INDIRECTLY BY OPERATOR ERROR OFTEN INVOLVING CARELESSNESS, BAD JUDGEMENT OR UNNECESSARY HURRY</a:t>
            </a:r>
          </a:p>
        </p:txBody>
      </p:sp>
      <p:grpSp>
        <p:nvGrpSpPr>
          <p:cNvPr id="6179" name="Group 35"/>
          <p:cNvGrpSpPr>
            <a:grpSpLocks/>
          </p:cNvGrpSpPr>
          <p:nvPr/>
        </p:nvGrpSpPr>
        <p:grpSpPr bwMode="auto">
          <a:xfrm>
            <a:off x="7467600" y="5715000"/>
            <a:ext cx="1524000" cy="941388"/>
            <a:chOff x="4656" y="3600"/>
            <a:chExt cx="960" cy="593"/>
          </a:xfrm>
        </p:grpSpPr>
        <p:sp>
          <p:nvSpPr>
            <p:cNvPr id="615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4656" y="3600"/>
              <a:ext cx="960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auto">
            <a:xfrm>
              <a:off x="4691" y="3708"/>
              <a:ext cx="399" cy="399"/>
            </a:xfrm>
            <a:custGeom>
              <a:avLst/>
              <a:gdLst/>
              <a:ahLst/>
              <a:cxnLst>
                <a:cxn ang="0">
                  <a:pos x="538" y="3"/>
                </a:cxn>
                <a:cxn ang="0">
                  <a:pos x="420" y="26"/>
                </a:cxn>
                <a:cxn ang="0">
                  <a:pos x="313" y="73"/>
                </a:cxn>
                <a:cxn ang="0">
                  <a:pos x="217" y="137"/>
                </a:cxn>
                <a:cxn ang="0">
                  <a:pos x="136" y="218"/>
                </a:cxn>
                <a:cxn ang="0">
                  <a:pos x="72" y="313"/>
                </a:cxn>
                <a:cxn ang="0">
                  <a:pos x="27" y="420"/>
                </a:cxn>
                <a:cxn ang="0">
                  <a:pos x="2" y="538"/>
                </a:cxn>
                <a:cxn ang="0">
                  <a:pos x="2" y="660"/>
                </a:cxn>
                <a:cxn ang="0">
                  <a:pos x="27" y="777"/>
                </a:cxn>
                <a:cxn ang="0">
                  <a:pos x="72" y="885"/>
                </a:cxn>
                <a:cxn ang="0">
                  <a:pos x="136" y="979"/>
                </a:cxn>
                <a:cxn ang="0">
                  <a:pos x="217" y="1060"/>
                </a:cxn>
                <a:cxn ang="0">
                  <a:pos x="313" y="1124"/>
                </a:cxn>
                <a:cxn ang="0">
                  <a:pos x="420" y="1171"/>
                </a:cxn>
                <a:cxn ang="0">
                  <a:pos x="538" y="1194"/>
                </a:cxn>
                <a:cxn ang="0">
                  <a:pos x="660" y="1194"/>
                </a:cxn>
                <a:cxn ang="0">
                  <a:pos x="776" y="1171"/>
                </a:cxn>
                <a:cxn ang="0">
                  <a:pos x="884" y="1124"/>
                </a:cxn>
                <a:cxn ang="0">
                  <a:pos x="978" y="1060"/>
                </a:cxn>
                <a:cxn ang="0">
                  <a:pos x="1059" y="979"/>
                </a:cxn>
                <a:cxn ang="0">
                  <a:pos x="1123" y="885"/>
                </a:cxn>
                <a:cxn ang="0">
                  <a:pos x="1170" y="777"/>
                </a:cxn>
                <a:cxn ang="0">
                  <a:pos x="1193" y="660"/>
                </a:cxn>
                <a:cxn ang="0">
                  <a:pos x="1193" y="538"/>
                </a:cxn>
                <a:cxn ang="0">
                  <a:pos x="1170" y="420"/>
                </a:cxn>
                <a:cxn ang="0">
                  <a:pos x="1123" y="313"/>
                </a:cxn>
                <a:cxn ang="0">
                  <a:pos x="1059" y="218"/>
                </a:cxn>
                <a:cxn ang="0">
                  <a:pos x="978" y="137"/>
                </a:cxn>
                <a:cxn ang="0">
                  <a:pos x="884" y="73"/>
                </a:cxn>
                <a:cxn ang="0">
                  <a:pos x="776" y="26"/>
                </a:cxn>
                <a:cxn ang="0">
                  <a:pos x="660" y="3"/>
                </a:cxn>
              </a:cxnLst>
              <a:rect l="0" t="0" r="r" b="b"/>
              <a:pathLst>
                <a:path w="1196" h="1197">
                  <a:moveTo>
                    <a:pt x="599" y="0"/>
                  </a:moveTo>
                  <a:lnTo>
                    <a:pt x="538" y="3"/>
                  </a:lnTo>
                  <a:lnTo>
                    <a:pt x="479" y="12"/>
                  </a:lnTo>
                  <a:lnTo>
                    <a:pt x="420" y="26"/>
                  </a:lnTo>
                  <a:lnTo>
                    <a:pt x="365" y="47"/>
                  </a:lnTo>
                  <a:lnTo>
                    <a:pt x="313" y="73"/>
                  </a:lnTo>
                  <a:lnTo>
                    <a:pt x="264" y="102"/>
                  </a:lnTo>
                  <a:lnTo>
                    <a:pt x="217" y="137"/>
                  </a:lnTo>
                  <a:lnTo>
                    <a:pt x="175" y="175"/>
                  </a:lnTo>
                  <a:lnTo>
                    <a:pt x="136" y="218"/>
                  </a:lnTo>
                  <a:lnTo>
                    <a:pt x="103" y="263"/>
                  </a:lnTo>
                  <a:lnTo>
                    <a:pt x="72" y="313"/>
                  </a:lnTo>
                  <a:lnTo>
                    <a:pt x="46" y="365"/>
                  </a:lnTo>
                  <a:lnTo>
                    <a:pt x="27" y="420"/>
                  </a:lnTo>
                  <a:lnTo>
                    <a:pt x="11" y="478"/>
                  </a:lnTo>
                  <a:lnTo>
                    <a:pt x="2" y="538"/>
                  </a:lnTo>
                  <a:lnTo>
                    <a:pt x="0" y="599"/>
                  </a:lnTo>
                  <a:lnTo>
                    <a:pt x="2" y="660"/>
                  </a:lnTo>
                  <a:lnTo>
                    <a:pt x="11" y="719"/>
                  </a:lnTo>
                  <a:lnTo>
                    <a:pt x="27" y="777"/>
                  </a:lnTo>
                  <a:lnTo>
                    <a:pt x="46" y="832"/>
                  </a:lnTo>
                  <a:lnTo>
                    <a:pt x="72" y="885"/>
                  </a:lnTo>
                  <a:lnTo>
                    <a:pt x="103" y="934"/>
                  </a:lnTo>
                  <a:lnTo>
                    <a:pt x="136" y="979"/>
                  </a:lnTo>
                  <a:lnTo>
                    <a:pt x="175" y="1021"/>
                  </a:lnTo>
                  <a:lnTo>
                    <a:pt x="217" y="1060"/>
                  </a:lnTo>
                  <a:lnTo>
                    <a:pt x="264" y="1095"/>
                  </a:lnTo>
                  <a:lnTo>
                    <a:pt x="313" y="1124"/>
                  </a:lnTo>
                  <a:lnTo>
                    <a:pt x="365" y="1150"/>
                  </a:lnTo>
                  <a:lnTo>
                    <a:pt x="420" y="1171"/>
                  </a:lnTo>
                  <a:lnTo>
                    <a:pt x="479" y="1185"/>
                  </a:lnTo>
                  <a:lnTo>
                    <a:pt x="538" y="1194"/>
                  </a:lnTo>
                  <a:lnTo>
                    <a:pt x="599" y="1197"/>
                  </a:lnTo>
                  <a:lnTo>
                    <a:pt x="660" y="1194"/>
                  </a:lnTo>
                  <a:lnTo>
                    <a:pt x="720" y="1185"/>
                  </a:lnTo>
                  <a:lnTo>
                    <a:pt x="776" y="1171"/>
                  </a:lnTo>
                  <a:lnTo>
                    <a:pt x="831" y="1150"/>
                  </a:lnTo>
                  <a:lnTo>
                    <a:pt x="884" y="1124"/>
                  </a:lnTo>
                  <a:lnTo>
                    <a:pt x="933" y="1095"/>
                  </a:lnTo>
                  <a:lnTo>
                    <a:pt x="978" y="1060"/>
                  </a:lnTo>
                  <a:lnTo>
                    <a:pt x="1021" y="1021"/>
                  </a:lnTo>
                  <a:lnTo>
                    <a:pt x="1059" y="979"/>
                  </a:lnTo>
                  <a:lnTo>
                    <a:pt x="1094" y="934"/>
                  </a:lnTo>
                  <a:lnTo>
                    <a:pt x="1123" y="885"/>
                  </a:lnTo>
                  <a:lnTo>
                    <a:pt x="1149" y="832"/>
                  </a:lnTo>
                  <a:lnTo>
                    <a:pt x="1170" y="777"/>
                  </a:lnTo>
                  <a:lnTo>
                    <a:pt x="1184" y="719"/>
                  </a:lnTo>
                  <a:lnTo>
                    <a:pt x="1193" y="660"/>
                  </a:lnTo>
                  <a:lnTo>
                    <a:pt x="1196" y="599"/>
                  </a:lnTo>
                  <a:lnTo>
                    <a:pt x="1193" y="538"/>
                  </a:lnTo>
                  <a:lnTo>
                    <a:pt x="1184" y="478"/>
                  </a:lnTo>
                  <a:lnTo>
                    <a:pt x="1170" y="420"/>
                  </a:lnTo>
                  <a:lnTo>
                    <a:pt x="1149" y="365"/>
                  </a:lnTo>
                  <a:lnTo>
                    <a:pt x="1123" y="313"/>
                  </a:lnTo>
                  <a:lnTo>
                    <a:pt x="1094" y="263"/>
                  </a:lnTo>
                  <a:lnTo>
                    <a:pt x="1059" y="218"/>
                  </a:lnTo>
                  <a:lnTo>
                    <a:pt x="1021" y="175"/>
                  </a:lnTo>
                  <a:lnTo>
                    <a:pt x="978" y="137"/>
                  </a:lnTo>
                  <a:lnTo>
                    <a:pt x="933" y="102"/>
                  </a:lnTo>
                  <a:lnTo>
                    <a:pt x="884" y="73"/>
                  </a:lnTo>
                  <a:lnTo>
                    <a:pt x="831" y="47"/>
                  </a:lnTo>
                  <a:lnTo>
                    <a:pt x="776" y="26"/>
                  </a:lnTo>
                  <a:lnTo>
                    <a:pt x="720" y="12"/>
                  </a:lnTo>
                  <a:lnTo>
                    <a:pt x="660" y="3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auto">
            <a:xfrm>
              <a:off x="5110" y="3700"/>
              <a:ext cx="399" cy="400"/>
            </a:xfrm>
            <a:custGeom>
              <a:avLst/>
              <a:gdLst/>
              <a:ahLst/>
              <a:cxnLst>
                <a:cxn ang="0">
                  <a:pos x="538" y="3"/>
                </a:cxn>
                <a:cxn ang="0">
                  <a:pos x="421" y="27"/>
                </a:cxn>
                <a:cxn ang="0">
                  <a:pos x="313" y="72"/>
                </a:cxn>
                <a:cxn ang="0">
                  <a:pos x="217" y="136"/>
                </a:cxn>
                <a:cxn ang="0">
                  <a:pos x="136" y="217"/>
                </a:cxn>
                <a:cxn ang="0">
                  <a:pos x="72" y="313"/>
                </a:cxn>
                <a:cxn ang="0">
                  <a:pos x="27" y="421"/>
                </a:cxn>
                <a:cxn ang="0">
                  <a:pos x="3" y="538"/>
                </a:cxn>
                <a:cxn ang="0">
                  <a:pos x="3" y="660"/>
                </a:cxn>
                <a:cxn ang="0">
                  <a:pos x="27" y="777"/>
                </a:cxn>
                <a:cxn ang="0">
                  <a:pos x="72" y="884"/>
                </a:cxn>
                <a:cxn ang="0">
                  <a:pos x="136" y="980"/>
                </a:cxn>
                <a:cxn ang="0">
                  <a:pos x="217" y="1061"/>
                </a:cxn>
                <a:cxn ang="0">
                  <a:pos x="313" y="1125"/>
                </a:cxn>
                <a:cxn ang="0">
                  <a:pos x="421" y="1170"/>
                </a:cxn>
                <a:cxn ang="0">
                  <a:pos x="538" y="1195"/>
                </a:cxn>
                <a:cxn ang="0">
                  <a:pos x="660" y="1195"/>
                </a:cxn>
                <a:cxn ang="0">
                  <a:pos x="776" y="1170"/>
                </a:cxn>
                <a:cxn ang="0">
                  <a:pos x="884" y="1125"/>
                </a:cxn>
                <a:cxn ang="0">
                  <a:pos x="979" y="1061"/>
                </a:cxn>
                <a:cxn ang="0">
                  <a:pos x="1061" y="980"/>
                </a:cxn>
                <a:cxn ang="0">
                  <a:pos x="1125" y="884"/>
                </a:cxn>
                <a:cxn ang="0">
                  <a:pos x="1170" y="777"/>
                </a:cxn>
                <a:cxn ang="0">
                  <a:pos x="1194" y="660"/>
                </a:cxn>
                <a:cxn ang="0">
                  <a:pos x="1194" y="538"/>
                </a:cxn>
                <a:cxn ang="0">
                  <a:pos x="1170" y="421"/>
                </a:cxn>
                <a:cxn ang="0">
                  <a:pos x="1125" y="313"/>
                </a:cxn>
                <a:cxn ang="0">
                  <a:pos x="1061" y="217"/>
                </a:cxn>
                <a:cxn ang="0">
                  <a:pos x="979" y="136"/>
                </a:cxn>
                <a:cxn ang="0">
                  <a:pos x="884" y="72"/>
                </a:cxn>
                <a:cxn ang="0">
                  <a:pos x="776" y="27"/>
                </a:cxn>
                <a:cxn ang="0">
                  <a:pos x="660" y="3"/>
                </a:cxn>
              </a:cxnLst>
              <a:rect l="0" t="0" r="r" b="b"/>
              <a:pathLst>
                <a:path w="1197" h="1198">
                  <a:moveTo>
                    <a:pt x="599" y="0"/>
                  </a:moveTo>
                  <a:lnTo>
                    <a:pt x="538" y="3"/>
                  </a:lnTo>
                  <a:lnTo>
                    <a:pt x="479" y="11"/>
                  </a:lnTo>
                  <a:lnTo>
                    <a:pt x="421" y="27"/>
                  </a:lnTo>
                  <a:lnTo>
                    <a:pt x="365" y="46"/>
                  </a:lnTo>
                  <a:lnTo>
                    <a:pt x="313" y="72"/>
                  </a:lnTo>
                  <a:lnTo>
                    <a:pt x="264" y="103"/>
                  </a:lnTo>
                  <a:lnTo>
                    <a:pt x="217" y="136"/>
                  </a:lnTo>
                  <a:lnTo>
                    <a:pt x="175" y="175"/>
                  </a:lnTo>
                  <a:lnTo>
                    <a:pt x="136" y="217"/>
                  </a:lnTo>
                  <a:lnTo>
                    <a:pt x="103" y="264"/>
                  </a:lnTo>
                  <a:lnTo>
                    <a:pt x="72" y="313"/>
                  </a:lnTo>
                  <a:lnTo>
                    <a:pt x="46" y="366"/>
                  </a:lnTo>
                  <a:lnTo>
                    <a:pt x="27" y="421"/>
                  </a:lnTo>
                  <a:lnTo>
                    <a:pt x="11" y="479"/>
                  </a:lnTo>
                  <a:lnTo>
                    <a:pt x="3" y="538"/>
                  </a:lnTo>
                  <a:lnTo>
                    <a:pt x="0" y="599"/>
                  </a:lnTo>
                  <a:lnTo>
                    <a:pt x="3" y="660"/>
                  </a:lnTo>
                  <a:lnTo>
                    <a:pt x="11" y="720"/>
                  </a:lnTo>
                  <a:lnTo>
                    <a:pt x="27" y="777"/>
                  </a:lnTo>
                  <a:lnTo>
                    <a:pt x="46" y="832"/>
                  </a:lnTo>
                  <a:lnTo>
                    <a:pt x="72" y="884"/>
                  </a:lnTo>
                  <a:lnTo>
                    <a:pt x="103" y="933"/>
                  </a:lnTo>
                  <a:lnTo>
                    <a:pt x="136" y="980"/>
                  </a:lnTo>
                  <a:lnTo>
                    <a:pt x="175" y="1022"/>
                  </a:lnTo>
                  <a:lnTo>
                    <a:pt x="217" y="1061"/>
                  </a:lnTo>
                  <a:lnTo>
                    <a:pt x="264" y="1095"/>
                  </a:lnTo>
                  <a:lnTo>
                    <a:pt x="313" y="1125"/>
                  </a:lnTo>
                  <a:lnTo>
                    <a:pt x="365" y="1151"/>
                  </a:lnTo>
                  <a:lnTo>
                    <a:pt x="421" y="1170"/>
                  </a:lnTo>
                  <a:lnTo>
                    <a:pt x="479" y="1186"/>
                  </a:lnTo>
                  <a:lnTo>
                    <a:pt x="538" y="1195"/>
                  </a:lnTo>
                  <a:lnTo>
                    <a:pt x="599" y="1198"/>
                  </a:lnTo>
                  <a:lnTo>
                    <a:pt x="660" y="1195"/>
                  </a:lnTo>
                  <a:lnTo>
                    <a:pt x="720" y="1186"/>
                  </a:lnTo>
                  <a:lnTo>
                    <a:pt x="776" y="1170"/>
                  </a:lnTo>
                  <a:lnTo>
                    <a:pt x="831" y="1151"/>
                  </a:lnTo>
                  <a:lnTo>
                    <a:pt x="884" y="1125"/>
                  </a:lnTo>
                  <a:lnTo>
                    <a:pt x="933" y="1095"/>
                  </a:lnTo>
                  <a:lnTo>
                    <a:pt x="979" y="1061"/>
                  </a:lnTo>
                  <a:lnTo>
                    <a:pt x="1022" y="1022"/>
                  </a:lnTo>
                  <a:lnTo>
                    <a:pt x="1061" y="980"/>
                  </a:lnTo>
                  <a:lnTo>
                    <a:pt x="1094" y="933"/>
                  </a:lnTo>
                  <a:lnTo>
                    <a:pt x="1125" y="884"/>
                  </a:lnTo>
                  <a:lnTo>
                    <a:pt x="1151" y="832"/>
                  </a:lnTo>
                  <a:lnTo>
                    <a:pt x="1170" y="777"/>
                  </a:lnTo>
                  <a:lnTo>
                    <a:pt x="1186" y="720"/>
                  </a:lnTo>
                  <a:lnTo>
                    <a:pt x="1194" y="660"/>
                  </a:lnTo>
                  <a:lnTo>
                    <a:pt x="1197" y="599"/>
                  </a:lnTo>
                  <a:lnTo>
                    <a:pt x="1194" y="538"/>
                  </a:lnTo>
                  <a:lnTo>
                    <a:pt x="1186" y="479"/>
                  </a:lnTo>
                  <a:lnTo>
                    <a:pt x="1170" y="421"/>
                  </a:lnTo>
                  <a:lnTo>
                    <a:pt x="1151" y="366"/>
                  </a:lnTo>
                  <a:lnTo>
                    <a:pt x="1125" y="313"/>
                  </a:lnTo>
                  <a:lnTo>
                    <a:pt x="1094" y="264"/>
                  </a:lnTo>
                  <a:lnTo>
                    <a:pt x="1061" y="217"/>
                  </a:lnTo>
                  <a:lnTo>
                    <a:pt x="1022" y="175"/>
                  </a:lnTo>
                  <a:lnTo>
                    <a:pt x="979" y="136"/>
                  </a:lnTo>
                  <a:lnTo>
                    <a:pt x="933" y="103"/>
                  </a:lnTo>
                  <a:lnTo>
                    <a:pt x="884" y="72"/>
                  </a:lnTo>
                  <a:lnTo>
                    <a:pt x="831" y="46"/>
                  </a:lnTo>
                  <a:lnTo>
                    <a:pt x="776" y="27"/>
                  </a:lnTo>
                  <a:lnTo>
                    <a:pt x="720" y="11"/>
                  </a:lnTo>
                  <a:lnTo>
                    <a:pt x="660" y="3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DD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auto">
            <a:xfrm>
              <a:off x="5011" y="3807"/>
              <a:ext cx="81" cy="82"/>
            </a:xfrm>
            <a:custGeom>
              <a:avLst/>
              <a:gdLst/>
              <a:ahLst/>
              <a:cxnLst>
                <a:cxn ang="0">
                  <a:pos x="93" y="230"/>
                </a:cxn>
                <a:cxn ang="0">
                  <a:pos x="227" y="95"/>
                </a:cxn>
                <a:cxn ang="0">
                  <a:pos x="227" y="95"/>
                </a:cxn>
                <a:cxn ang="0">
                  <a:pos x="239" y="76"/>
                </a:cxn>
                <a:cxn ang="0">
                  <a:pos x="243" y="55"/>
                </a:cxn>
                <a:cxn ang="0">
                  <a:pos x="239" y="35"/>
                </a:cxn>
                <a:cxn ang="0">
                  <a:pos x="227" y="16"/>
                </a:cxn>
                <a:cxn ang="0">
                  <a:pos x="218" y="9"/>
                </a:cxn>
                <a:cxn ang="0">
                  <a:pos x="210" y="4"/>
                </a:cxn>
                <a:cxn ang="0">
                  <a:pos x="199" y="0"/>
                </a:cxn>
                <a:cxn ang="0">
                  <a:pos x="188" y="0"/>
                </a:cxn>
                <a:cxn ang="0">
                  <a:pos x="178" y="0"/>
                </a:cxn>
                <a:cxn ang="0">
                  <a:pos x="167" y="4"/>
                </a:cxn>
                <a:cxn ang="0">
                  <a:pos x="157" y="9"/>
                </a:cxn>
                <a:cxn ang="0">
                  <a:pos x="149" y="16"/>
                </a:cxn>
                <a:cxn ang="0">
                  <a:pos x="149" y="16"/>
                </a:cxn>
                <a:cxn ang="0">
                  <a:pos x="16" y="150"/>
                </a:cxn>
                <a:cxn ang="0">
                  <a:pos x="16" y="150"/>
                </a:cxn>
                <a:cxn ang="0">
                  <a:pos x="5" y="169"/>
                </a:cxn>
                <a:cxn ang="0">
                  <a:pos x="0" y="189"/>
                </a:cxn>
                <a:cxn ang="0">
                  <a:pos x="5" y="211"/>
                </a:cxn>
                <a:cxn ang="0">
                  <a:pos x="16" y="230"/>
                </a:cxn>
                <a:cxn ang="0">
                  <a:pos x="25" y="237"/>
                </a:cxn>
                <a:cxn ang="0">
                  <a:pos x="35" y="241"/>
                </a:cxn>
                <a:cxn ang="0">
                  <a:pos x="44" y="246"/>
                </a:cxn>
                <a:cxn ang="0">
                  <a:pos x="56" y="246"/>
                </a:cxn>
                <a:cxn ang="0">
                  <a:pos x="66" y="246"/>
                </a:cxn>
                <a:cxn ang="0">
                  <a:pos x="76" y="241"/>
                </a:cxn>
                <a:cxn ang="0">
                  <a:pos x="85" y="237"/>
                </a:cxn>
                <a:cxn ang="0">
                  <a:pos x="93" y="230"/>
                </a:cxn>
                <a:cxn ang="0">
                  <a:pos x="93" y="230"/>
                </a:cxn>
              </a:cxnLst>
              <a:rect l="0" t="0" r="r" b="b"/>
              <a:pathLst>
                <a:path w="243" h="246">
                  <a:moveTo>
                    <a:pt x="93" y="230"/>
                  </a:moveTo>
                  <a:lnTo>
                    <a:pt x="227" y="95"/>
                  </a:lnTo>
                  <a:lnTo>
                    <a:pt x="227" y="95"/>
                  </a:lnTo>
                  <a:lnTo>
                    <a:pt x="239" y="76"/>
                  </a:lnTo>
                  <a:lnTo>
                    <a:pt x="243" y="55"/>
                  </a:lnTo>
                  <a:lnTo>
                    <a:pt x="239" y="35"/>
                  </a:lnTo>
                  <a:lnTo>
                    <a:pt x="227" y="16"/>
                  </a:lnTo>
                  <a:lnTo>
                    <a:pt x="218" y="9"/>
                  </a:lnTo>
                  <a:lnTo>
                    <a:pt x="210" y="4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78" y="0"/>
                  </a:lnTo>
                  <a:lnTo>
                    <a:pt x="167" y="4"/>
                  </a:lnTo>
                  <a:lnTo>
                    <a:pt x="157" y="9"/>
                  </a:lnTo>
                  <a:lnTo>
                    <a:pt x="149" y="16"/>
                  </a:lnTo>
                  <a:lnTo>
                    <a:pt x="149" y="16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5" y="169"/>
                  </a:lnTo>
                  <a:lnTo>
                    <a:pt x="0" y="189"/>
                  </a:lnTo>
                  <a:lnTo>
                    <a:pt x="5" y="211"/>
                  </a:lnTo>
                  <a:lnTo>
                    <a:pt x="16" y="230"/>
                  </a:lnTo>
                  <a:lnTo>
                    <a:pt x="25" y="237"/>
                  </a:lnTo>
                  <a:lnTo>
                    <a:pt x="35" y="241"/>
                  </a:lnTo>
                  <a:lnTo>
                    <a:pt x="44" y="246"/>
                  </a:lnTo>
                  <a:lnTo>
                    <a:pt x="56" y="246"/>
                  </a:lnTo>
                  <a:lnTo>
                    <a:pt x="66" y="246"/>
                  </a:lnTo>
                  <a:lnTo>
                    <a:pt x="76" y="241"/>
                  </a:lnTo>
                  <a:lnTo>
                    <a:pt x="85" y="237"/>
                  </a:lnTo>
                  <a:lnTo>
                    <a:pt x="93" y="230"/>
                  </a:lnTo>
                  <a:lnTo>
                    <a:pt x="93" y="2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auto">
            <a:xfrm>
              <a:off x="4922" y="3807"/>
              <a:ext cx="82" cy="82"/>
            </a:xfrm>
            <a:custGeom>
              <a:avLst/>
              <a:gdLst/>
              <a:ahLst/>
              <a:cxnLst>
                <a:cxn ang="0">
                  <a:pos x="230" y="150"/>
                </a:cxn>
                <a:cxn ang="0">
                  <a:pos x="95" y="16"/>
                </a:cxn>
                <a:cxn ang="0">
                  <a:pos x="95" y="16"/>
                </a:cxn>
                <a:cxn ang="0">
                  <a:pos x="86" y="9"/>
                </a:cxn>
                <a:cxn ang="0">
                  <a:pos x="76" y="4"/>
                </a:cxn>
                <a:cxn ang="0">
                  <a:pos x="66" y="0"/>
                </a:cxn>
                <a:cxn ang="0">
                  <a:pos x="56" y="0"/>
                </a:cxn>
                <a:cxn ang="0">
                  <a:pos x="45" y="0"/>
                </a:cxn>
                <a:cxn ang="0">
                  <a:pos x="35" y="4"/>
                </a:cxn>
                <a:cxn ang="0">
                  <a:pos x="25" y="9"/>
                </a:cxn>
                <a:cxn ang="0">
                  <a:pos x="16" y="16"/>
                </a:cxn>
                <a:cxn ang="0">
                  <a:pos x="5" y="35"/>
                </a:cxn>
                <a:cxn ang="0">
                  <a:pos x="0" y="55"/>
                </a:cxn>
                <a:cxn ang="0">
                  <a:pos x="5" y="76"/>
                </a:cxn>
                <a:cxn ang="0">
                  <a:pos x="16" y="95"/>
                </a:cxn>
                <a:cxn ang="0">
                  <a:pos x="16" y="95"/>
                </a:cxn>
                <a:cxn ang="0">
                  <a:pos x="150" y="230"/>
                </a:cxn>
                <a:cxn ang="0">
                  <a:pos x="150" y="230"/>
                </a:cxn>
                <a:cxn ang="0">
                  <a:pos x="159" y="237"/>
                </a:cxn>
                <a:cxn ang="0">
                  <a:pos x="169" y="241"/>
                </a:cxn>
                <a:cxn ang="0">
                  <a:pos x="179" y="246"/>
                </a:cxn>
                <a:cxn ang="0">
                  <a:pos x="191" y="246"/>
                </a:cxn>
                <a:cxn ang="0">
                  <a:pos x="201" y="246"/>
                </a:cxn>
                <a:cxn ang="0">
                  <a:pos x="211" y="241"/>
                </a:cxn>
                <a:cxn ang="0">
                  <a:pos x="221" y="237"/>
                </a:cxn>
                <a:cxn ang="0">
                  <a:pos x="230" y="230"/>
                </a:cxn>
                <a:cxn ang="0">
                  <a:pos x="241" y="211"/>
                </a:cxn>
                <a:cxn ang="0">
                  <a:pos x="246" y="189"/>
                </a:cxn>
                <a:cxn ang="0">
                  <a:pos x="241" y="169"/>
                </a:cxn>
                <a:cxn ang="0">
                  <a:pos x="230" y="150"/>
                </a:cxn>
                <a:cxn ang="0">
                  <a:pos x="230" y="150"/>
                </a:cxn>
              </a:cxnLst>
              <a:rect l="0" t="0" r="r" b="b"/>
              <a:pathLst>
                <a:path w="246" h="246">
                  <a:moveTo>
                    <a:pt x="230" y="150"/>
                  </a:moveTo>
                  <a:lnTo>
                    <a:pt x="95" y="16"/>
                  </a:lnTo>
                  <a:lnTo>
                    <a:pt x="95" y="16"/>
                  </a:lnTo>
                  <a:lnTo>
                    <a:pt x="86" y="9"/>
                  </a:lnTo>
                  <a:lnTo>
                    <a:pt x="76" y="4"/>
                  </a:lnTo>
                  <a:lnTo>
                    <a:pt x="66" y="0"/>
                  </a:lnTo>
                  <a:lnTo>
                    <a:pt x="56" y="0"/>
                  </a:lnTo>
                  <a:lnTo>
                    <a:pt x="45" y="0"/>
                  </a:lnTo>
                  <a:lnTo>
                    <a:pt x="35" y="4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5" y="35"/>
                  </a:lnTo>
                  <a:lnTo>
                    <a:pt x="0" y="55"/>
                  </a:lnTo>
                  <a:lnTo>
                    <a:pt x="5" y="76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50" y="230"/>
                  </a:lnTo>
                  <a:lnTo>
                    <a:pt x="150" y="230"/>
                  </a:lnTo>
                  <a:lnTo>
                    <a:pt x="159" y="237"/>
                  </a:lnTo>
                  <a:lnTo>
                    <a:pt x="169" y="241"/>
                  </a:lnTo>
                  <a:lnTo>
                    <a:pt x="179" y="246"/>
                  </a:lnTo>
                  <a:lnTo>
                    <a:pt x="191" y="246"/>
                  </a:lnTo>
                  <a:lnTo>
                    <a:pt x="201" y="246"/>
                  </a:lnTo>
                  <a:lnTo>
                    <a:pt x="211" y="241"/>
                  </a:lnTo>
                  <a:lnTo>
                    <a:pt x="221" y="237"/>
                  </a:lnTo>
                  <a:lnTo>
                    <a:pt x="230" y="230"/>
                  </a:lnTo>
                  <a:lnTo>
                    <a:pt x="241" y="211"/>
                  </a:lnTo>
                  <a:lnTo>
                    <a:pt x="246" y="189"/>
                  </a:lnTo>
                  <a:lnTo>
                    <a:pt x="241" y="169"/>
                  </a:lnTo>
                  <a:lnTo>
                    <a:pt x="230" y="150"/>
                  </a:lnTo>
                  <a:lnTo>
                    <a:pt x="23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auto">
            <a:xfrm>
              <a:off x="5277" y="3632"/>
              <a:ext cx="80" cy="102"/>
            </a:xfrm>
            <a:custGeom>
              <a:avLst/>
              <a:gdLst/>
              <a:ahLst/>
              <a:cxnLst>
                <a:cxn ang="0">
                  <a:pos x="231" y="218"/>
                </a:cxn>
                <a:cxn ang="0">
                  <a:pos x="102" y="25"/>
                </a:cxn>
                <a:cxn ang="0">
                  <a:pos x="102" y="25"/>
                </a:cxn>
                <a:cxn ang="0">
                  <a:pos x="95" y="16"/>
                </a:cxn>
                <a:cxn ang="0">
                  <a:pos x="86" y="9"/>
                </a:cxn>
                <a:cxn ang="0">
                  <a:pos x="76" y="5"/>
                </a:cxn>
                <a:cxn ang="0">
                  <a:pos x="66" y="2"/>
                </a:cxn>
                <a:cxn ang="0">
                  <a:pos x="56" y="0"/>
                </a:cxn>
                <a:cxn ang="0">
                  <a:pos x="45" y="2"/>
                </a:cxn>
                <a:cxn ang="0">
                  <a:pos x="35" y="5"/>
                </a:cxn>
                <a:cxn ang="0">
                  <a:pos x="25" y="9"/>
                </a:cxn>
                <a:cxn ang="0">
                  <a:pos x="9" y="25"/>
                </a:cxn>
                <a:cxn ang="0">
                  <a:pos x="0" y="45"/>
                </a:cxn>
                <a:cxn ang="0">
                  <a:pos x="0" y="66"/>
                </a:cxn>
                <a:cxn ang="0">
                  <a:pos x="9" y="86"/>
                </a:cxn>
                <a:cxn ang="0">
                  <a:pos x="9" y="86"/>
                </a:cxn>
                <a:cxn ang="0">
                  <a:pos x="140" y="281"/>
                </a:cxn>
                <a:cxn ang="0">
                  <a:pos x="140" y="281"/>
                </a:cxn>
                <a:cxn ang="0">
                  <a:pos x="147" y="289"/>
                </a:cxn>
                <a:cxn ang="0">
                  <a:pos x="154" y="297"/>
                </a:cxn>
                <a:cxn ang="0">
                  <a:pos x="164" y="301"/>
                </a:cxn>
                <a:cxn ang="0">
                  <a:pos x="175" y="304"/>
                </a:cxn>
                <a:cxn ang="0">
                  <a:pos x="185" y="305"/>
                </a:cxn>
                <a:cxn ang="0">
                  <a:pos x="196" y="304"/>
                </a:cxn>
                <a:cxn ang="0">
                  <a:pos x="207" y="301"/>
                </a:cxn>
                <a:cxn ang="0">
                  <a:pos x="217" y="297"/>
                </a:cxn>
                <a:cxn ang="0">
                  <a:pos x="231" y="281"/>
                </a:cxn>
                <a:cxn ang="0">
                  <a:pos x="240" y="260"/>
                </a:cxn>
                <a:cxn ang="0">
                  <a:pos x="240" y="238"/>
                </a:cxn>
                <a:cxn ang="0">
                  <a:pos x="231" y="218"/>
                </a:cxn>
                <a:cxn ang="0">
                  <a:pos x="231" y="218"/>
                </a:cxn>
              </a:cxnLst>
              <a:rect l="0" t="0" r="r" b="b"/>
              <a:pathLst>
                <a:path w="240" h="305">
                  <a:moveTo>
                    <a:pt x="231" y="218"/>
                  </a:moveTo>
                  <a:lnTo>
                    <a:pt x="102" y="25"/>
                  </a:lnTo>
                  <a:lnTo>
                    <a:pt x="102" y="25"/>
                  </a:lnTo>
                  <a:lnTo>
                    <a:pt x="95" y="16"/>
                  </a:lnTo>
                  <a:lnTo>
                    <a:pt x="86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5" y="2"/>
                  </a:lnTo>
                  <a:lnTo>
                    <a:pt x="35" y="5"/>
                  </a:lnTo>
                  <a:lnTo>
                    <a:pt x="25" y="9"/>
                  </a:lnTo>
                  <a:lnTo>
                    <a:pt x="9" y="25"/>
                  </a:lnTo>
                  <a:lnTo>
                    <a:pt x="0" y="45"/>
                  </a:lnTo>
                  <a:lnTo>
                    <a:pt x="0" y="66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140" y="281"/>
                  </a:lnTo>
                  <a:lnTo>
                    <a:pt x="140" y="281"/>
                  </a:lnTo>
                  <a:lnTo>
                    <a:pt x="147" y="289"/>
                  </a:lnTo>
                  <a:lnTo>
                    <a:pt x="154" y="297"/>
                  </a:lnTo>
                  <a:lnTo>
                    <a:pt x="164" y="301"/>
                  </a:lnTo>
                  <a:lnTo>
                    <a:pt x="175" y="304"/>
                  </a:lnTo>
                  <a:lnTo>
                    <a:pt x="185" y="305"/>
                  </a:lnTo>
                  <a:lnTo>
                    <a:pt x="196" y="304"/>
                  </a:lnTo>
                  <a:lnTo>
                    <a:pt x="207" y="301"/>
                  </a:lnTo>
                  <a:lnTo>
                    <a:pt x="217" y="297"/>
                  </a:lnTo>
                  <a:lnTo>
                    <a:pt x="231" y="281"/>
                  </a:lnTo>
                  <a:lnTo>
                    <a:pt x="240" y="260"/>
                  </a:lnTo>
                  <a:lnTo>
                    <a:pt x="240" y="238"/>
                  </a:lnTo>
                  <a:lnTo>
                    <a:pt x="231" y="218"/>
                  </a:lnTo>
                  <a:lnTo>
                    <a:pt x="231" y="2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auto">
            <a:xfrm>
              <a:off x="5392" y="3600"/>
              <a:ext cx="38" cy="131"/>
            </a:xfrm>
            <a:custGeom>
              <a:avLst/>
              <a:gdLst/>
              <a:ahLst/>
              <a:cxnLst>
                <a:cxn ang="0">
                  <a:pos x="111" y="337"/>
                </a:cxn>
                <a:cxn ang="0">
                  <a:pos x="112" y="57"/>
                </a:cxn>
                <a:cxn ang="0">
                  <a:pos x="112" y="57"/>
                </a:cxn>
                <a:cxn ang="0">
                  <a:pos x="111" y="45"/>
                </a:cxn>
                <a:cxn ang="0">
                  <a:pos x="108" y="35"/>
                </a:cxn>
                <a:cxn ang="0">
                  <a:pos x="102" y="25"/>
                </a:cxn>
                <a:cxn ang="0">
                  <a:pos x="95" y="17"/>
                </a:cxn>
                <a:cxn ang="0">
                  <a:pos x="87" y="10"/>
                </a:cxn>
                <a:cxn ang="0">
                  <a:pos x="77" y="4"/>
                </a:cxn>
                <a:cxn ang="0">
                  <a:pos x="67" y="1"/>
                </a:cxn>
                <a:cxn ang="0">
                  <a:pos x="56" y="0"/>
                </a:cxn>
                <a:cxn ang="0">
                  <a:pos x="44" y="1"/>
                </a:cxn>
                <a:cxn ang="0">
                  <a:pos x="34" y="4"/>
                </a:cxn>
                <a:cxn ang="0">
                  <a:pos x="25" y="10"/>
                </a:cxn>
                <a:cxn ang="0">
                  <a:pos x="16" y="17"/>
                </a:cxn>
                <a:cxn ang="0">
                  <a:pos x="9" y="25"/>
                </a:cxn>
                <a:cxn ang="0">
                  <a:pos x="5" y="35"/>
                </a:cxn>
                <a:cxn ang="0">
                  <a:pos x="2" y="45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337"/>
                </a:cxn>
                <a:cxn ang="0">
                  <a:pos x="0" y="337"/>
                </a:cxn>
                <a:cxn ang="0">
                  <a:pos x="2" y="349"/>
                </a:cxn>
                <a:cxn ang="0">
                  <a:pos x="5" y="359"/>
                </a:cxn>
                <a:cxn ang="0">
                  <a:pos x="9" y="367"/>
                </a:cxn>
                <a:cxn ang="0">
                  <a:pos x="16" y="376"/>
                </a:cxn>
                <a:cxn ang="0">
                  <a:pos x="25" y="383"/>
                </a:cxn>
                <a:cxn ang="0">
                  <a:pos x="34" y="388"/>
                </a:cxn>
                <a:cxn ang="0">
                  <a:pos x="44" y="391"/>
                </a:cxn>
                <a:cxn ang="0">
                  <a:pos x="56" y="392"/>
                </a:cxn>
                <a:cxn ang="0">
                  <a:pos x="67" y="391"/>
                </a:cxn>
                <a:cxn ang="0">
                  <a:pos x="77" y="388"/>
                </a:cxn>
                <a:cxn ang="0">
                  <a:pos x="86" y="383"/>
                </a:cxn>
                <a:cxn ang="0">
                  <a:pos x="95" y="376"/>
                </a:cxn>
                <a:cxn ang="0">
                  <a:pos x="102" y="367"/>
                </a:cxn>
                <a:cxn ang="0">
                  <a:pos x="106" y="359"/>
                </a:cxn>
                <a:cxn ang="0">
                  <a:pos x="109" y="349"/>
                </a:cxn>
                <a:cxn ang="0">
                  <a:pos x="111" y="337"/>
                </a:cxn>
                <a:cxn ang="0">
                  <a:pos x="111" y="337"/>
                </a:cxn>
              </a:cxnLst>
              <a:rect l="0" t="0" r="r" b="b"/>
              <a:pathLst>
                <a:path w="112" h="392">
                  <a:moveTo>
                    <a:pt x="111" y="337"/>
                  </a:moveTo>
                  <a:lnTo>
                    <a:pt x="112" y="57"/>
                  </a:lnTo>
                  <a:lnTo>
                    <a:pt x="112" y="57"/>
                  </a:lnTo>
                  <a:lnTo>
                    <a:pt x="111" y="45"/>
                  </a:lnTo>
                  <a:lnTo>
                    <a:pt x="108" y="35"/>
                  </a:lnTo>
                  <a:lnTo>
                    <a:pt x="102" y="25"/>
                  </a:lnTo>
                  <a:lnTo>
                    <a:pt x="95" y="17"/>
                  </a:lnTo>
                  <a:lnTo>
                    <a:pt x="87" y="10"/>
                  </a:lnTo>
                  <a:lnTo>
                    <a:pt x="77" y="4"/>
                  </a:lnTo>
                  <a:lnTo>
                    <a:pt x="67" y="1"/>
                  </a:lnTo>
                  <a:lnTo>
                    <a:pt x="56" y="0"/>
                  </a:lnTo>
                  <a:lnTo>
                    <a:pt x="44" y="1"/>
                  </a:lnTo>
                  <a:lnTo>
                    <a:pt x="34" y="4"/>
                  </a:lnTo>
                  <a:lnTo>
                    <a:pt x="25" y="10"/>
                  </a:lnTo>
                  <a:lnTo>
                    <a:pt x="16" y="17"/>
                  </a:lnTo>
                  <a:lnTo>
                    <a:pt x="9" y="25"/>
                  </a:lnTo>
                  <a:lnTo>
                    <a:pt x="5" y="35"/>
                  </a:lnTo>
                  <a:lnTo>
                    <a:pt x="2" y="4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2" y="349"/>
                  </a:lnTo>
                  <a:lnTo>
                    <a:pt x="5" y="359"/>
                  </a:lnTo>
                  <a:lnTo>
                    <a:pt x="9" y="367"/>
                  </a:lnTo>
                  <a:lnTo>
                    <a:pt x="16" y="376"/>
                  </a:lnTo>
                  <a:lnTo>
                    <a:pt x="25" y="383"/>
                  </a:lnTo>
                  <a:lnTo>
                    <a:pt x="34" y="388"/>
                  </a:lnTo>
                  <a:lnTo>
                    <a:pt x="44" y="391"/>
                  </a:lnTo>
                  <a:lnTo>
                    <a:pt x="56" y="392"/>
                  </a:lnTo>
                  <a:lnTo>
                    <a:pt x="67" y="391"/>
                  </a:lnTo>
                  <a:lnTo>
                    <a:pt x="77" y="388"/>
                  </a:lnTo>
                  <a:lnTo>
                    <a:pt x="86" y="383"/>
                  </a:lnTo>
                  <a:lnTo>
                    <a:pt x="95" y="376"/>
                  </a:lnTo>
                  <a:lnTo>
                    <a:pt x="102" y="367"/>
                  </a:lnTo>
                  <a:lnTo>
                    <a:pt x="106" y="359"/>
                  </a:lnTo>
                  <a:lnTo>
                    <a:pt x="109" y="349"/>
                  </a:lnTo>
                  <a:lnTo>
                    <a:pt x="111" y="337"/>
                  </a:lnTo>
                  <a:lnTo>
                    <a:pt x="111" y="3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auto">
            <a:xfrm>
              <a:off x="5473" y="3632"/>
              <a:ext cx="71" cy="104"/>
            </a:xfrm>
            <a:custGeom>
              <a:avLst/>
              <a:gdLst/>
              <a:ahLst/>
              <a:cxnLst>
                <a:cxn ang="0">
                  <a:pos x="106" y="280"/>
                </a:cxn>
                <a:cxn ang="0">
                  <a:pos x="207" y="80"/>
                </a:cxn>
                <a:cxn ang="0">
                  <a:pos x="207" y="80"/>
                </a:cxn>
                <a:cxn ang="0">
                  <a:pos x="213" y="58"/>
                </a:cxn>
                <a:cxn ang="0">
                  <a:pos x="210" y="38"/>
                </a:cxn>
                <a:cxn ang="0">
                  <a:pos x="200" y="19"/>
                </a:cxn>
                <a:cxn ang="0">
                  <a:pos x="183" y="6"/>
                </a:cxn>
                <a:cxn ang="0">
                  <a:pos x="173" y="1"/>
                </a:cxn>
                <a:cxn ang="0">
                  <a:pos x="161" y="0"/>
                </a:cxn>
                <a:cxn ang="0">
                  <a:pos x="151" y="0"/>
                </a:cxn>
                <a:cxn ang="0">
                  <a:pos x="141" y="3"/>
                </a:cxn>
                <a:cxn ang="0">
                  <a:pos x="130" y="7"/>
                </a:cxn>
                <a:cxn ang="0">
                  <a:pos x="122" y="13"/>
                </a:cxn>
                <a:cxn ang="0">
                  <a:pos x="113" y="20"/>
                </a:cxn>
                <a:cxn ang="0">
                  <a:pos x="107" y="30"/>
                </a:cxn>
                <a:cxn ang="0">
                  <a:pos x="107" y="30"/>
                </a:cxn>
                <a:cxn ang="0">
                  <a:pos x="6" y="231"/>
                </a:cxn>
                <a:cxn ang="0">
                  <a:pos x="6" y="231"/>
                </a:cxn>
                <a:cxn ang="0">
                  <a:pos x="0" y="253"/>
                </a:cxn>
                <a:cxn ang="0">
                  <a:pos x="3" y="273"/>
                </a:cxn>
                <a:cxn ang="0">
                  <a:pos x="13" y="292"/>
                </a:cxn>
                <a:cxn ang="0">
                  <a:pos x="30" y="305"/>
                </a:cxn>
                <a:cxn ang="0">
                  <a:pos x="40" y="309"/>
                </a:cxn>
                <a:cxn ang="0">
                  <a:pos x="52" y="311"/>
                </a:cxn>
                <a:cxn ang="0">
                  <a:pos x="62" y="311"/>
                </a:cxn>
                <a:cxn ang="0">
                  <a:pos x="72" y="308"/>
                </a:cxn>
                <a:cxn ang="0">
                  <a:pos x="83" y="303"/>
                </a:cxn>
                <a:cxn ang="0">
                  <a:pos x="91" y="298"/>
                </a:cxn>
                <a:cxn ang="0">
                  <a:pos x="100" y="290"/>
                </a:cxn>
                <a:cxn ang="0">
                  <a:pos x="106" y="280"/>
                </a:cxn>
                <a:cxn ang="0">
                  <a:pos x="106" y="280"/>
                </a:cxn>
              </a:cxnLst>
              <a:rect l="0" t="0" r="r" b="b"/>
              <a:pathLst>
                <a:path w="213" h="311">
                  <a:moveTo>
                    <a:pt x="106" y="280"/>
                  </a:moveTo>
                  <a:lnTo>
                    <a:pt x="207" y="80"/>
                  </a:lnTo>
                  <a:lnTo>
                    <a:pt x="207" y="80"/>
                  </a:lnTo>
                  <a:lnTo>
                    <a:pt x="213" y="58"/>
                  </a:lnTo>
                  <a:lnTo>
                    <a:pt x="210" y="38"/>
                  </a:lnTo>
                  <a:lnTo>
                    <a:pt x="200" y="19"/>
                  </a:lnTo>
                  <a:lnTo>
                    <a:pt x="183" y="6"/>
                  </a:lnTo>
                  <a:lnTo>
                    <a:pt x="173" y="1"/>
                  </a:lnTo>
                  <a:lnTo>
                    <a:pt x="161" y="0"/>
                  </a:lnTo>
                  <a:lnTo>
                    <a:pt x="151" y="0"/>
                  </a:lnTo>
                  <a:lnTo>
                    <a:pt x="141" y="3"/>
                  </a:lnTo>
                  <a:lnTo>
                    <a:pt x="130" y="7"/>
                  </a:lnTo>
                  <a:lnTo>
                    <a:pt x="122" y="13"/>
                  </a:lnTo>
                  <a:lnTo>
                    <a:pt x="113" y="2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6" y="231"/>
                  </a:lnTo>
                  <a:lnTo>
                    <a:pt x="6" y="231"/>
                  </a:lnTo>
                  <a:lnTo>
                    <a:pt x="0" y="253"/>
                  </a:lnTo>
                  <a:lnTo>
                    <a:pt x="3" y="273"/>
                  </a:lnTo>
                  <a:lnTo>
                    <a:pt x="13" y="292"/>
                  </a:lnTo>
                  <a:lnTo>
                    <a:pt x="30" y="305"/>
                  </a:lnTo>
                  <a:lnTo>
                    <a:pt x="40" y="309"/>
                  </a:lnTo>
                  <a:lnTo>
                    <a:pt x="52" y="311"/>
                  </a:lnTo>
                  <a:lnTo>
                    <a:pt x="62" y="311"/>
                  </a:lnTo>
                  <a:lnTo>
                    <a:pt x="72" y="308"/>
                  </a:lnTo>
                  <a:lnTo>
                    <a:pt x="83" y="303"/>
                  </a:lnTo>
                  <a:lnTo>
                    <a:pt x="91" y="298"/>
                  </a:lnTo>
                  <a:lnTo>
                    <a:pt x="100" y="290"/>
                  </a:lnTo>
                  <a:lnTo>
                    <a:pt x="106" y="280"/>
                  </a:lnTo>
                  <a:lnTo>
                    <a:pt x="106" y="2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auto">
            <a:xfrm>
              <a:off x="5262" y="3856"/>
              <a:ext cx="146" cy="145"/>
            </a:xfrm>
            <a:custGeom>
              <a:avLst/>
              <a:gdLst/>
              <a:ahLst/>
              <a:cxnLst>
                <a:cxn ang="0">
                  <a:pos x="437" y="218"/>
                </a:cxn>
                <a:cxn ang="0">
                  <a:pos x="435" y="196"/>
                </a:cxn>
                <a:cxn ang="0">
                  <a:pos x="432" y="174"/>
                </a:cxn>
                <a:cxn ang="0">
                  <a:pos x="427" y="154"/>
                </a:cxn>
                <a:cxn ang="0">
                  <a:pos x="421" y="133"/>
                </a:cxn>
                <a:cxn ang="0">
                  <a:pos x="411" y="115"/>
                </a:cxn>
                <a:cxn ang="0">
                  <a:pos x="401" y="97"/>
                </a:cxn>
                <a:cxn ang="0">
                  <a:pos x="387" y="80"/>
                </a:cxn>
                <a:cxn ang="0">
                  <a:pos x="373" y="64"/>
                </a:cxn>
                <a:cxn ang="0">
                  <a:pos x="357" y="49"/>
                </a:cxn>
                <a:cxn ang="0">
                  <a:pos x="340" y="36"/>
                </a:cxn>
                <a:cxn ang="0">
                  <a:pos x="321" y="24"/>
                </a:cxn>
                <a:cxn ang="0">
                  <a:pos x="302" y="16"/>
                </a:cxn>
                <a:cxn ang="0">
                  <a:pos x="281" y="8"/>
                </a:cxn>
                <a:cxn ang="0">
                  <a:pos x="261" y="4"/>
                </a:cxn>
                <a:cxn ang="0">
                  <a:pos x="239" y="1"/>
                </a:cxn>
                <a:cxn ang="0">
                  <a:pos x="218" y="0"/>
                </a:cxn>
                <a:cxn ang="0">
                  <a:pos x="174" y="4"/>
                </a:cxn>
                <a:cxn ang="0">
                  <a:pos x="133" y="17"/>
                </a:cxn>
                <a:cxn ang="0">
                  <a:pos x="96" y="38"/>
                </a:cxn>
                <a:cxn ang="0">
                  <a:pos x="64" y="64"/>
                </a:cxn>
                <a:cxn ang="0">
                  <a:pos x="38" y="96"/>
                </a:cxn>
                <a:cxn ang="0">
                  <a:pos x="17" y="133"/>
                </a:cxn>
                <a:cxn ang="0">
                  <a:pos x="4" y="174"/>
                </a:cxn>
                <a:cxn ang="0">
                  <a:pos x="0" y="218"/>
                </a:cxn>
                <a:cxn ang="0">
                  <a:pos x="1" y="239"/>
                </a:cxn>
                <a:cxn ang="0">
                  <a:pos x="4" y="261"/>
                </a:cxn>
                <a:cxn ang="0">
                  <a:pos x="9" y="282"/>
                </a:cxn>
                <a:cxn ang="0">
                  <a:pos x="16" y="302"/>
                </a:cxn>
                <a:cxn ang="0">
                  <a:pos x="25" y="321"/>
                </a:cxn>
                <a:cxn ang="0">
                  <a:pos x="36" y="340"/>
                </a:cxn>
                <a:cxn ang="0">
                  <a:pos x="49" y="357"/>
                </a:cxn>
                <a:cxn ang="0">
                  <a:pos x="64" y="373"/>
                </a:cxn>
                <a:cxn ang="0">
                  <a:pos x="80" y="388"/>
                </a:cxn>
                <a:cxn ang="0">
                  <a:pos x="97" y="401"/>
                </a:cxn>
                <a:cxn ang="0">
                  <a:pos x="115" y="411"/>
                </a:cxn>
                <a:cxn ang="0">
                  <a:pos x="135" y="419"/>
                </a:cxn>
                <a:cxn ang="0">
                  <a:pos x="154" y="427"/>
                </a:cxn>
                <a:cxn ang="0">
                  <a:pos x="176" y="433"/>
                </a:cxn>
                <a:cxn ang="0">
                  <a:pos x="196" y="435"/>
                </a:cxn>
                <a:cxn ang="0">
                  <a:pos x="218" y="437"/>
                </a:cxn>
                <a:cxn ang="0">
                  <a:pos x="239" y="435"/>
                </a:cxn>
                <a:cxn ang="0">
                  <a:pos x="261" y="433"/>
                </a:cxn>
                <a:cxn ang="0">
                  <a:pos x="281" y="427"/>
                </a:cxn>
                <a:cxn ang="0">
                  <a:pos x="302" y="419"/>
                </a:cxn>
                <a:cxn ang="0">
                  <a:pos x="321" y="411"/>
                </a:cxn>
                <a:cxn ang="0">
                  <a:pos x="340" y="401"/>
                </a:cxn>
                <a:cxn ang="0">
                  <a:pos x="357" y="388"/>
                </a:cxn>
                <a:cxn ang="0">
                  <a:pos x="373" y="373"/>
                </a:cxn>
                <a:cxn ang="0">
                  <a:pos x="387" y="357"/>
                </a:cxn>
                <a:cxn ang="0">
                  <a:pos x="401" y="340"/>
                </a:cxn>
                <a:cxn ang="0">
                  <a:pos x="411" y="321"/>
                </a:cxn>
                <a:cxn ang="0">
                  <a:pos x="421" y="302"/>
                </a:cxn>
                <a:cxn ang="0">
                  <a:pos x="427" y="282"/>
                </a:cxn>
                <a:cxn ang="0">
                  <a:pos x="432" y="261"/>
                </a:cxn>
                <a:cxn ang="0">
                  <a:pos x="435" y="239"/>
                </a:cxn>
                <a:cxn ang="0">
                  <a:pos x="437" y="218"/>
                </a:cxn>
              </a:cxnLst>
              <a:rect l="0" t="0" r="r" b="b"/>
              <a:pathLst>
                <a:path w="437" h="437">
                  <a:moveTo>
                    <a:pt x="437" y="218"/>
                  </a:moveTo>
                  <a:lnTo>
                    <a:pt x="435" y="196"/>
                  </a:lnTo>
                  <a:lnTo>
                    <a:pt x="432" y="174"/>
                  </a:lnTo>
                  <a:lnTo>
                    <a:pt x="427" y="154"/>
                  </a:lnTo>
                  <a:lnTo>
                    <a:pt x="421" y="133"/>
                  </a:lnTo>
                  <a:lnTo>
                    <a:pt x="411" y="115"/>
                  </a:lnTo>
                  <a:lnTo>
                    <a:pt x="401" y="97"/>
                  </a:lnTo>
                  <a:lnTo>
                    <a:pt x="387" y="80"/>
                  </a:lnTo>
                  <a:lnTo>
                    <a:pt x="373" y="64"/>
                  </a:lnTo>
                  <a:lnTo>
                    <a:pt x="357" y="49"/>
                  </a:lnTo>
                  <a:lnTo>
                    <a:pt x="340" y="36"/>
                  </a:lnTo>
                  <a:lnTo>
                    <a:pt x="321" y="24"/>
                  </a:lnTo>
                  <a:lnTo>
                    <a:pt x="302" y="16"/>
                  </a:lnTo>
                  <a:lnTo>
                    <a:pt x="281" y="8"/>
                  </a:lnTo>
                  <a:lnTo>
                    <a:pt x="261" y="4"/>
                  </a:lnTo>
                  <a:lnTo>
                    <a:pt x="239" y="1"/>
                  </a:lnTo>
                  <a:lnTo>
                    <a:pt x="218" y="0"/>
                  </a:lnTo>
                  <a:lnTo>
                    <a:pt x="174" y="4"/>
                  </a:lnTo>
                  <a:lnTo>
                    <a:pt x="133" y="17"/>
                  </a:lnTo>
                  <a:lnTo>
                    <a:pt x="96" y="38"/>
                  </a:lnTo>
                  <a:lnTo>
                    <a:pt x="64" y="64"/>
                  </a:lnTo>
                  <a:lnTo>
                    <a:pt x="38" y="96"/>
                  </a:lnTo>
                  <a:lnTo>
                    <a:pt x="17" y="133"/>
                  </a:lnTo>
                  <a:lnTo>
                    <a:pt x="4" y="174"/>
                  </a:lnTo>
                  <a:lnTo>
                    <a:pt x="0" y="218"/>
                  </a:lnTo>
                  <a:lnTo>
                    <a:pt x="1" y="239"/>
                  </a:lnTo>
                  <a:lnTo>
                    <a:pt x="4" y="261"/>
                  </a:lnTo>
                  <a:lnTo>
                    <a:pt x="9" y="282"/>
                  </a:lnTo>
                  <a:lnTo>
                    <a:pt x="16" y="302"/>
                  </a:lnTo>
                  <a:lnTo>
                    <a:pt x="25" y="321"/>
                  </a:lnTo>
                  <a:lnTo>
                    <a:pt x="36" y="340"/>
                  </a:lnTo>
                  <a:lnTo>
                    <a:pt x="49" y="357"/>
                  </a:lnTo>
                  <a:lnTo>
                    <a:pt x="64" y="373"/>
                  </a:lnTo>
                  <a:lnTo>
                    <a:pt x="80" y="388"/>
                  </a:lnTo>
                  <a:lnTo>
                    <a:pt x="97" y="401"/>
                  </a:lnTo>
                  <a:lnTo>
                    <a:pt x="115" y="411"/>
                  </a:lnTo>
                  <a:lnTo>
                    <a:pt x="135" y="419"/>
                  </a:lnTo>
                  <a:lnTo>
                    <a:pt x="154" y="427"/>
                  </a:lnTo>
                  <a:lnTo>
                    <a:pt x="176" y="433"/>
                  </a:lnTo>
                  <a:lnTo>
                    <a:pt x="196" y="435"/>
                  </a:lnTo>
                  <a:lnTo>
                    <a:pt x="218" y="437"/>
                  </a:lnTo>
                  <a:lnTo>
                    <a:pt x="239" y="435"/>
                  </a:lnTo>
                  <a:lnTo>
                    <a:pt x="261" y="433"/>
                  </a:lnTo>
                  <a:lnTo>
                    <a:pt x="281" y="427"/>
                  </a:lnTo>
                  <a:lnTo>
                    <a:pt x="302" y="419"/>
                  </a:lnTo>
                  <a:lnTo>
                    <a:pt x="321" y="411"/>
                  </a:lnTo>
                  <a:lnTo>
                    <a:pt x="340" y="401"/>
                  </a:lnTo>
                  <a:lnTo>
                    <a:pt x="357" y="388"/>
                  </a:lnTo>
                  <a:lnTo>
                    <a:pt x="373" y="373"/>
                  </a:lnTo>
                  <a:lnTo>
                    <a:pt x="387" y="357"/>
                  </a:lnTo>
                  <a:lnTo>
                    <a:pt x="401" y="340"/>
                  </a:lnTo>
                  <a:lnTo>
                    <a:pt x="411" y="321"/>
                  </a:lnTo>
                  <a:lnTo>
                    <a:pt x="421" y="302"/>
                  </a:lnTo>
                  <a:lnTo>
                    <a:pt x="427" y="282"/>
                  </a:lnTo>
                  <a:lnTo>
                    <a:pt x="432" y="261"/>
                  </a:lnTo>
                  <a:lnTo>
                    <a:pt x="435" y="239"/>
                  </a:lnTo>
                  <a:lnTo>
                    <a:pt x="437" y="2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auto">
            <a:xfrm>
              <a:off x="5300" y="3893"/>
              <a:ext cx="70" cy="71"/>
            </a:xfrm>
            <a:custGeom>
              <a:avLst/>
              <a:gdLst/>
              <a:ahLst/>
              <a:cxnLst>
                <a:cxn ang="0">
                  <a:pos x="106" y="212"/>
                </a:cxn>
                <a:cxn ang="0">
                  <a:pos x="95" y="212"/>
                </a:cxn>
                <a:cxn ang="0">
                  <a:pos x="85" y="210"/>
                </a:cxn>
                <a:cxn ang="0">
                  <a:pos x="75" y="207"/>
                </a:cxn>
                <a:cxn ang="0">
                  <a:pos x="65" y="204"/>
                </a:cxn>
                <a:cxn ang="0">
                  <a:pos x="56" y="200"/>
                </a:cxn>
                <a:cxn ang="0">
                  <a:pos x="48" y="194"/>
                </a:cxn>
                <a:cxn ang="0">
                  <a:pos x="39" y="188"/>
                </a:cxn>
                <a:cxn ang="0">
                  <a:pos x="32" y="181"/>
                </a:cxn>
                <a:cxn ang="0">
                  <a:pos x="19" y="165"/>
                </a:cxn>
                <a:cxn ang="0">
                  <a:pos x="8" y="146"/>
                </a:cxn>
                <a:cxn ang="0">
                  <a:pos x="1" y="127"/>
                </a:cxn>
                <a:cxn ang="0">
                  <a:pos x="0" y="106"/>
                </a:cxn>
                <a:cxn ang="0">
                  <a:pos x="1" y="85"/>
                </a:cxn>
                <a:cxn ang="0">
                  <a:pos x="8" y="65"/>
                </a:cxn>
                <a:cxn ang="0">
                  <a:pos x="19" y="48"/>
                </a:cxn>
                <a:cxn ang="0">
                  <a:pos x="32" y="32"/>
                </a:cxn>
                <a:cxn ang="0">
                  <a:pos x="39" y="24"/>
                </a:cxn>
                <a:cxn ang="0">
                  <a:pos x="48" y="18"/>
                </a:cxn>
                <a:cxn ang="0">
                  <a:pos x="56" y="13"/>
                </a:cxn>
                <a:cxn ang="0">
                  <a:pos x="65" y="8"/>
                </a:cxn>
                <a:cxn ang="0">
                  <a:pos x="75" y="4"/>
                </a:cxn>
                <a:cxn ang="0">
                  <a:pos x="85" y="1"/>
                </a:cxn>
                <a:cxn ang="0">
                  <a:pos x="95" y="0"/>
                </a:cxn>
                <a:cxn ang="0">
                  <a:pos x="106" y="0"/>
                </a:cxn>
                <a:cxn ang="0">
                  <a:pos x="116" y="0"/>
                </a:cxn>
                <a:cxn ang="0">
                  <a:pos x="127" y="1"/>
                </a:cxn>
                <a:cxn ang="0">
                  <a:pos x="138" y="4"/>
                </a:cxn>
                <a:cxn ang="0">
                  <a:pos x="146" y="8"/>
                </a:cxn>
                <a:cxn ang="0">
                  <a:pos x="156" y="13"/>
                </a:cxn>
                <a:cxn ang="0">
                  <a:pos x="165" y="18"/>
                </a:cxn>
                <a:cxn ang="0">
                  <a:pos x="174" y="24"/>
                </a:cxn>
                <a:cxn ang="0">
                  <a:pos x="181" y="32"/>
                </a:cxn>
                <a:cxn ang="0">
                  <a:pos x="194" y="48"/>
                </a:cxn>
                <a:cxn ang="0">
                  <a:pos x="204" y="65"/>
                </a:cxn>
                <a:cxn ang="0">
                  <a:pos x="210" y="85"/>
                </a:cxn>
                <a:cxn ang="0">
                  <a:pos x="212" y="106"/>
                </a:cxn>
                <a:cxn ang="0">
                  <a:pos x="210" y="127"/>
                </a:cxn>
                <a:cxn ang="0">
                  <a:pos x="203" y="148"/>
                </a:cxn>
                <a:cxn ang="0">
                  <a:pos x="194" y="165"/>
                </a:cxn>
                <a:cxn ang="0">
                  <a:pos x="181" y="181"/>
                </a:cxn>
                <a:cxn ang="0">
                  <a:pos x="165" y="194"/>
                </a:cxn>
                <a:cxn ang="0">
                  <a:pos x="148" y="203"/>
                </a:cxn>
                <a:cxn ang="0">
                  <a:pos x="127" y="210"/>
                </a:cxn>
                <a:cxn ang="0">
                  <a:pos x="106" y="212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lnTo>
                    <a:pt x="95" y="212"/>
                  </a:lnTo>
                  <a:lnTo>
                    <a:pt x="85" y="210"/>
                  </a:lnTo>
                  <a:lnTo>
                    <a:pt x="75" y="207"/>
                  </a:lnTo>
                  <a:lnTo>
                    <a:pt x="65" y="204"/>
                  </a:lnTo>
                  <a:lnTo>
                    <a:pt x="56" y="200"/>
                  </a:lnTo>
                  <a:lnTo>
                    <a:pt x="48" y="194"/>
                  </a:lnTo>
                  <a:lnTo>
                    <a:pt x="39" y="188"/>
                  </a:lnTo>
                  <a:lnTo>
                    <a:pt x="32" y="181"/>
                  </a:lnTo>
                  <a:lnTo>
                    <a:pt x="19" y="165"/>
                  </a:lnTo>
                  <a:lnTo>
                    <a:pt x="8" y="146"/>
                  </a:lnTo>
                  <a:lnTo>
                    <a:pt x="1" y="127"/>
                  </a:lnTo>
                  <a:lnTo>
                    <a:pt x="0" y="106"/>
                  </a:lnTo>
                  <a:lnTo>
                    <a:pt x="1" y="85"/>
                  </a:lnTo>
                  <a:lnTo>
                    <a:pt x="8" y="65"/>
                  </a:lnTo>
                  <a:lnTo>
                    <a:pt x="19" y="48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5" y="4"/>
                  </a:lnTo>
                  <a:lnTo>
                    <a:pt x="85" y="1"/>
                  </a:lnTo>
                  <a:lnTo>
                    <a:pt x="95" y="0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8" y="4"/>
                  </a:lnTo>
                  <a:lnTo>
                    <a:pt x="146" y="8"/>
                  </a:lnTo>
                  <a:lnTo>
                    <a:pt x="156" y="13"/>
                  </a:lnTo>
                  <a:lnTo>
                    <a:pt x="165" y="18"/>
                  </a:lnTo>
                  <a:lnTo>
                    <a:pt x="174" y="24"/>
                  </a:lnTo>
                  <a:lnTo>
                    <a:pt x="181" y="32"/>
                  </a:lnTo>
                  <a:lnTo>
                    <a:pt x="194" y="48"/>
                  </a:lnTo>
                  <a:lnTo>
                    <a:pt x="204" y="65"/>
                  </a:lnTo>
                  <a:lnTo>
                    <a:pt x="210" y="85"/>
                  </a:lnTo>
                  <a:lnTo>
                    <a:pt x="212" y="106"/>
                  </a:lnTo>
                  <a:lnTo>
                    <a:pt x="210" y="127"/>
                  </a:lnTo>
                  <a:lnTo>
                    <a:pt x="203" y="148"/>
                  </a:lnTo>
                  <a:lnTo>
                    <a:pt x="194" y="165"/>
                  </a:lnTo>
                  <a:lnTo>
                    <a:pt x="181" y="181"/>
                  </a:lnTo>
                  <a:lnTo>
                    <a:pt x="165" y="194"/>
                  </a:lnTo>
                  <a:lnTo>
                    <a:pt x="148" y="203"/>
                  </a:lnTo>
                  <a:lnTo>
                    <a:pt x="127" y="210"/>
                  </a:lnTo>
                  <a:lnTo>
                    <a:pt x="106" y="2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auto">
            <a:xfrm>
              <a:off x="5202" y="3749"/>
              <a:ext cx="413" cy="444"/>
            </a:xfrm>
            <a:custGeom>
              <a:avLst/>
              <a:gdLst/>
              <a:ahLst/>
              <a:cxnLst>
                <a:cxn ang="0">
                  <a:pos x="1197" y="861"/>
                </a:cxn>
                <a:cxn ang="0">
                  <a:pos x="1054" y="783"/>
                </a:cxn>
                <a:cxn ang="0">
                  <a:pos x="1060" y="597"/>
                </a:cxn>
                <a:cxn ang="0">
                  <a:pos x="1105" y="521"/>
                </a:cxn>
                <a:cxn ang="0">
                  <a:pos x="1129" y="306"/>
                </a:cxn>
                <a:cxn ang="0">
                  <a:pos x="1019" y="112"/>
                </a:cxn>
                <a:cxn ang="0">
                  <a:pos x="916" y="46"/>
                </a:cxn>
                <a:cxn ang="0">
                  <a:pos x="795" y="19"/>
                </a:cxn>
                <a:cxn ang="0">
                  <a:pos x="665" y="38"/>
                </a:cxn>
                <a:cxn ang="0">
                  <a:pos x="512" y="7"/>
                </a:cxn>
                <a:cxn ang="0">
                  <a:pos x="295" y="29"/>
                </a:cxn>
                <a:cxn ang="0">
                  <a:pos x="115" y="192"/>
                </a:cxn>
                <a:cxn ang="0">
                  <a:pos x="74" y="390"/>
                </a:cxn>
                <a:cxn ang="0">
                  <a:pos x="142" y="425"/>
                </a:cxn>
                <a:cxn ang="0">
                  <a:pos x="190" y="367"/>
                </a:cxn>
                <a:cxn ang="0">
                  <a:pos x="247" y="210"/>
                </a:cxn>
                <a:cxn ang="0">
                  <a:pos x="389" y="125"/>
                </a:cxn>
                <a:cxn ang="0">
                  <a:pos x="538" y="139"/>
                </a:cxn>
                <a:cxn ang="0">
                  <a:pos x="621" y="178"/>
                </a:cxn>
                <a:cxn ang="0">
                  <a:pos x="698" y="152"/>
                </a:cxn>
                <a:cxn ang="0">
                  <a:pos x="824" y="144"/>
                </a:cxn>
                <a:cxn ang="0">
                  <a:pos x="962" y="226"/>
                </a:cxn>
                <a:cxn ang="0">
                  <a:pos x="1016" y="376"/>
                </a:cxn>
                <a:cxn ang="0">
                  <a:pos x="974" y="508"/>
                </a:cxn>
                <a:cxn ang="0">
                  <a:pos x="938" y="566"/>
                </a:cxn>
                <a:cxn ang="0">
                  <a:pos x="910" y="735"/>
                </a:cxn>
                <a:cxn ang="0">
                  <a:pos x="1060" y="947"/>
                </a:cxn>
                <a:cxn ang="0">
                  <a:pos x="952" y="983"/>
                </a:cxn>
                <a:cxn ang="0">
                  <a:pos x="906" y="980"/>
                </a:cxn>
                <a:cxn ang="0">
                  <a:pos x="779" y="925"/>
                </a:cxn>
                <a:cxn ang="0">
                  <a:pos x="695" y="783"/>
                </a:cxn>
                <a:cxn ang="0">
                  <a:pos x="710" y="636"/>
                </a:cxn>
                <a:cxn ang="0">
                  <a:pos x="749" y="562"/>
                </a:cxn>
                <a:cxn ang="0">
                  <a:pos x="781" y="539"/>
                </a:cxn>
                <a:cxn ang="0">
                  <a:pos x="774" y="462"/>
                </a:cxn>
                <a:cxn ang="0">
                  <a:pos x="695" y="454"/>
                </a:cxn>
                <a:cxn ang="0">
                  <a:pos x="585" y="482"/>
                </a:cxn>
                <a:cxn ang="0">
                  <a:pos x="534" y="539"/>
                </a:cxn>
                <a:cxn ang="0">
                  <a:pos x="575" y="598"/>
                </a:cxn>
                <a:cxn ang="0">
                  <a:pos x="573" y="771"/>
                </a:cxn>
                <a:cxn ang="0">
                  <a:pos x="679" y="996"/>
                </a:cxn>
                <a:cxn ang="0">
                  <a:pos x="785" y="1070"/>
                </a:cxn>
                <a:cxn ang="0">
                  <a:pos x="379" y="1073"/>
                </a:cxn>
                <a:cxn ang="0">
                  <a:pos x="480" y="1183"/>
                </a:cxn>
                <a:cxn ang="0">
                  <a:pos x="566" y="1178"/>
                </a:cxn>
                <a:cxn ang="0">
                  <a:pos x="527" y="1040"/>
                </a:cxn>
                <a:cxn ang="0">
                  <a:pos x="408" y="954"/>
                </a:cxn>
                <a:cxn ang="0">
                  <a:pos x="180" y="844"/>
                </a:cxn>
                <a:cxn ang="0">
                  <a:pos x="250" y="645"/>
                </a:cxn>
                <a:cxn ang="0">
                  <a:pos x="149" y="494"/>
                </a:cxn>
                <a:cxn ang="0">
                  <a:pos x="90" y="754"/>
                </a:cxn>
                <a:cxn ang="0">
                  <a:pos x="184" y="964"/>
                </a:cxn>
                <a:cxn ang="0">
                  <a:pos x="935" y="1102"/>
                </a:cxn>
                <a:cxn ang="0">
                  <a:pos x="1078" y="1073"/>
                </a:cxn>
                <a:cxn ang="0">
                  <a:pos x="1197" y="987"/>
                </a:cxn>
              </a:cxnLst>
              <a:rect l="0" t="0" r="r" b="b"/>
              <a:pathLst>
                <a:path w="1237" h="1332">
                  <a:moveTo>
                    <a:pt x="1231" y="893"/>
                  </a:moveTo>
                  <a:lnTo>
                    <a:pt x="1226" y="886"/>
                  </a:lnTo>
                  <a:lnTo>
                    <a:pt x="1222" y="880"/>
                  </a:lnTo>
                  <a:lnTo>
                    <a:pt x="1218" y="874"/>
                  </a:lnTo>
                  <a:lnTo>
                    <a:pt x="1211" y="868"/>
                  </a:lnTo>
                  <a:lnTo>
                    <a:pt x="1205" y="865"/>
                  </a:lnTo>
                  <a:lnTo>
                    <a:pt x="1197" y="861"/>
                  </a:lnTo>
                  <a:lnTo>
                    <a:pt x="1190" y="860"/>
                  </a:lnTo>
                  <a:lnTo>
                    <a:pt x="1181" y="858"/>
                  </a:lnTo>
                  <a:lnTo>
                    <a:pt x="1150" y="852"/>
                  </a:lnTo>
                  <a:lnTo>
                    <a:pt x="1121" y="842"/>
                  </a:lnTo>
                  <a:lnTo>
                    <a:pt x="1094" y="826"/>
                  </a:lnTo>
                  <a:lnTo>
                    <a:pt x="1073" y="806"/>
                  </a:lnTo>
                  <a:lnTo>
                    <a:pt x="1054" y="783"/>
                  </a:lnTo>
                  <a:lnTo>
                    <a:pt x="1039" y="755"/>
                  </a:lnTo>
                  <a:lnTo>
                    <a:pt x="1031" y="726"/>
                  </a:lnTo>
                  <a:lnTo>
                    <a:pt x="1028" y="694"/>
                  </a:lnTo>
                  <a:lnTo>
                    <a:pt x="1029" y="669"/>
                  </a:lnTo>
                  <a:lnTo>
                    <a:pt x="1036" y="643"/>
                  </a:lnTo>
                  <a:lnTo>
                    <a:pt x="1046" y="620"/>
                  </a:lnTo>
                  <a:lnTo>
                    <a:pt x="1060" y="597"/>
                  </a:lnTo>
                  <a:lnTo>
                    <a:pt x="1058" y="597"/>
                  </a:lnTo>
                  <a:lnTo>
                    <a:pt x="1058" y="598"/>
                  </a:lnTo>
                  <a:lnTo>
                    <a:pt x="1058" y="598"/>
                  </a:lnTo>
                  <a:lnTo>
                    <a:pt x="1057" y="600"/>
                  </a:lnTo>
                  <a:lnTo>
                    <a:pt x="1074" y="575"/>
                  </a:lnTo>
                  <a:lnTo>
                    <a:pt x="1090" y="549"/>
                  </a:lnTo>
                  <a:lnTo>
                    <a:pt x="1105" y="521"/>
                  </a:lnTo>
                  <a:lnTo>
                    <a:pt x="1116" y="492"/>
                  </a:lnTo>
                  <a:lnTo>
                    <a:pt x="1125" y="463"/>
                  </a:lnTo>
                  <a:lnTo>
                    <a:pt x="1131" y="434"/>
                  </a:lnTo>
                  <a:lnTo>
                    <a:pt x="1135" y="405"/>
                  </a:lnTo>
                  <a:lnTo>
                    <a:pt x="1136" y="376"/>
                  </a:lnTo>
                  <a:lnTo>
                    <a:pt x="1135" y="341"/>
                  </a:lnTo>
                  <a:lnTo>
                    <a:pt x="1129" y="306"/>
                  </a:lnTo>
                  <a:lnTo>
                    <a:pt x="1121" y="271"/>
                  </a:lnTo>
                  <a:lnTo>
                    <a:pt x="1109" y="239"/>
                  </a:lnTo>
                  <a:lnTo>
                    <a:pt x="1094" y="208"/>
                  </a:lnTo>
                  <a:lnTo>
                    <a:pt x="1077" y="178"/>
                  </a:lnTo>
                  <a:lnTo>
                    <a:pt x="1055" y="149"/>
                  </a:lnTo>
                  <a:lnTo>
                    <a:pt x="1032" y="123"/>
                  </a:lnTo>
                  <a:lnTo>
                    <a:pt x="1019" y="112"/>
                  </a:lnTo>
                  <a:lnTo>
                    <a:pt x="1006" y="100"/>
                  </a:lnTo>
                  <a:lnTo>
                    <a:pt x="991" y="88"/>
                  </a:lnTo>
                  <a:lnTo>
                    <a:pt x="977" y="78"/>
                  </a:lnTo>
                  <a:lnTo>
                    <a:pt x="962" y="70"/>
                  </a:lnTo>
                  <a:lnTo>
                    <a:pt x="946" y="61"/>
                  </a:lnTo>
                  <a:lnTo>
                    <a:pt x="932" y="54"/>
                  </a:lnTo>
                  <a:lnTo>
                    <a:pt x="916" y="46"/>
                  </a:lnTo>
                  <a:lnTo>
                    <a:pt x="898" y="39"/>
                  </a:lnTo>
                  <a:lnTo>
                    <a:pt x="882" y="35"/>
                  </a:lnTo>
                  <a:lnTo>
                    <a:pt x="865" y="29"/>
                  </a:lnTo>
                  <a:lnTo>
                    <a:pt x="849" y="26"/>
                  </a:lnTo>
                  <a:lnTo>
                    <a:pt x="832" y="23"/>
                  </a:lnTo>
                  <a:lnTo>
                    <a:pt x="814" y="20"/>
                  </a:lnTo>
                  <a:lnTo>
                    <a:pt x="795" y="19"/>
                  </a:lnTo>
                  <a:lnTo>
                    <a:pt x="778" y="19"/>
                  </a:lnTo>
                  <a:lnTo>
                    <a:pt x="759" y="19"/>
                  </a:lnTo>
                  <a:lnTo>
                    <a:pt x="740" y="20"/>
                  </a:lnTo>
                  <a:lnTo>
                    <a:pt x="721" y="23"/>
                  </a:lnTo>
                  <a:lnTo>
                    <a:pt x="702" y="27"/>
                  </a:lnTo>
                  <a:lnTo>
                    <a:pt x="684" y="32"/>
                  </a:lnTo>
                  <a:lnTo>
                    <a:pt x="665" y="38"/>
                  </a:lnTo>
                  <a:lnTo>
                    <a:pt x="646" y="43"/>
                  </a:lnTo>
                  <a:lnTo>
                    <a:pt x="628" y="51"/>
                  </a:lnTo>
                  <a:lnTo>
                    <a:pt x="607" y="39"/>
                  </a:lnTo>
                  <a:lnTo>
                    <a:pt x="585" y="29"/>
                  </a:lnTo>
                  <a:lnTo>
                    <a:pt x="562" y="20"/>
                  </a:lnTo>
                  <a:lnTo>
                    <a:pt x="537" y="13"/>
                  </a:lnTo>
                  <a:lnTo>
                    <a:pt x="512" y="7"/>
                  </a:lnTo>
                  <a:lnTo>
                    <a:pt x="488" y="3"/>
                  </a:lnTo>
                  <a:lnTo>
                    <a:pt x="463" y="1"/>
                  </a:lnTo>
                  <a:lnTo>
                    <a:pt x="437" y="0"/>
                  </a:lnTo>
                  <a:lnTo>
                    <a:pt x="399" y="1"/>
                  </a:lnTo>
                  <a:lnTo>
                    <a:pt x="363" y="7"/>
                  </a:lnTo>
                  <a:lnTo>
                    <a:pt x="328" y="16"/>
                  </a:lnTo>
                  <a:lnTo>
                    <a:pt x="295" y="29"/>
                  </a:lnTo>
                  <a:lnTo>
                    <a:pt x="263" y="43"/>
                  </a:lnTo>
                  <a:lnTo>
                    <a:pt x="232" y="62"/>
                  </a:lnTo>
                  <a:lnTo>
                    <a:pt x="203" y="84"/>
                  </a:lnTo>
                  <a:lnTo>
                    <a:pt x="177" y="107"/>
                  </a:lnTo>
                  <a:lnTo>
                    <a:pt x="154" y="133"/>
                  </a:lnTo>
                  <a:lnTo>
                    <a:pt x="132" y="161"/>
                  </a:lnTo>
                  <a:lnTo>
                    <a:pt x="115" y="192"/>
                  </a:lnTo>
                  <a:lnTo>
                    <a:pt x="99" y="223"/>
                  </a:lnTo>
                  <a:lnTo>
                    <a:pt x="86" y="258"/>
                  </a:lnTo>
                  <a:lnTo>
                    <a:pt x="77" y="293"/>
                  </a:lnTo>
                  <a:lnTo>
                    <a:pt x="71" y="329"/>
                  </a:lnTo>
                  <a:lnTo>
                    <a:pt x="70" y="367"/>
                  </a:lnTo>
                  <a:lnTo>
                    <a:pt x="71" y="379"/>
                  </a:lnTo>
                  <a:lnTo>
                    <a:pt x="74" y="390"/>
                  </a:lnTo>
                  <a:lnTo>
                    <a:pt x="80" y="401"/>
                  </a:lnTo>
                  <a:lnTo>
                    <a:pt x="87" y="409"/>
                  </a:lnTo>
                  <a:lnTo>
                    <a:pt x="97" y="417"/>
                  </a:lnTo>
                  <a:lnTo>
                    <a:pt x="107" y="422"/>
                  </a:lnTo>
                  <a:lnTo>
                    <a:pt x="119" y="425"/>
                  </a:lnTo>
                  <a:lnTo>
                    <a:pt x="131" y="427"/>
                  </a:lnTo>
                  <a:lnTo>
                    <a:pt x="142" y="425"/>
                  </a:lnTo>
                  <a:lnTo>
                    <a:pt x="154" y="422"/>
                  </a:lnTo>
                  <a:lnTo>
                    <a:pt x="164" y="417"/>
                  </a:lnTo>
                  <a:lnTo>
                    <a:pt x="173" y="409"/>
                  </a:lnTo>
                  <a:lnTo>
                    <a:pt x="180" y="401"/>
                  </a:lnTo>
                  <a:lnTo>
                    <a:pt x="186" y="390"/>
                  </a:lnTo>
                  <a:lnTo>
                    <a:pt x="189" y="379"/>
                  </a:lnTo>
                  <a:lnTo>
                    <a:pt x="190" y="367"/>
                  </a:lnTo>
                  <a:lnTo>
                    <a:pt x="191" y="343"/>
                  </a:lnTo>
                  <a:lnTo>
                    <a:pt x="194" y="318"/>
                  </a:lnTo>
                  <a:lnTo>
                    <a:pt x="200" y="295"/>
                  </a:lnTo>
                  <a:lnTo>
                    <a:pt x="209" y="273"/>
                  </a:lnTo>
                  <a:lnTo>
                    <a:pt x="219" y="251"/>
                  </a:lnTo>
                  <a:lnTo>
                    <a:pt x="232" y="231"/>
                  </a:lnTo>
                  <a:lnTo>
                    <a:pt x="247" y="210"/>
                  </a:lnTo>
                  <a:lnTo>
                    <a:pt x="263" y="193"/>
                  </a:lnTo>
                  <a:lnTo>
                    <a:pt x="280" y="176"/>
                  </a:lnTo>
                  <a:lnTo>
                    <a:pt x="300" y="161"/>
                  </a:lnTo>
                  <a:lnTo>
                    <a:pt x="321" y="149"/>
                  </a:lnTo>
                  <a:lnTo>
                    <a:pt x="342" y="139"/>
                  </a:lnTo>
                  <a:lnTo>
                    <a:pt x="366" y="131"/>
                  </a:lnTo>
                  <a:lnTo>
                    <a:pt x="389" y="125"/>
                  </a:lnTo>
                  <a:lnTo>
                    <a:pt x="412" y="122"/>
                  </a:lnTo>
                  <a:lnTo>
                    <a:pt x="437" y="120"/>
                  </a:lnTo>
                  <a:lnTo>
                    <a:pt x="459" y="122"/>
                  </a:lnTo>
                  <a:lnTo>
                    <a:pt x="479" y="123"/>
                  </a:lnTo>
                  <a:lnTo>
                    <a:pt x="499" y="128"/>
                  </a:lnTo>
                  <a:lnTo>
                    <a:pt x="520" y="132"/>
                  </a:lnTo>
                  <a:lnTo>
                    <a:pt x="538" y="139"/>
                  </a:lnTo>
                  <a:lnTo>
                    <a:pt x="556" y="148"/>
                  </a:lnTo>
                  <a:lnTo>
                    <a:pt x="573" y="157"/>
                  </a:lnTo>
                  <a:lnTo>
                    <a:pt x="589" y="167"/>
                  </a:lnTo>
                  <a:lnTo>
                    <a:pt x="596" y="171"/>
                  </a:lnTo>
                  <a:lnTo>
                    <a:pt x="605" y="176"/>
                  </a:lnTo>
                  <a:lnTo>
                    <a:pt x="612" y="177"/>
                  </a:lnTo>
                  <a:lnTo>
                    <a:pt x="621" y="178"/>
                  </a:lnTo>
                  <a:lnTo>
                    <a:pt x="630" y="178"/>
                  </a:lnTo>
                  <a:lnTo>
                    <a:pt x="639" y="177"/>
                  </a:lnTo>
                  <a:lnTo>
                    <a:pt x="647" y="176"/>
                  </a:lnTo>
                  <a:lnTo>
                    <a:pt x="655" y="171"/>
                  </a:lnTo>
                  <a:lnTo>
                    <a:pt x="668" y="164"/>
                  </a:lnTo>
                  <a:lnTo>
                    <a:pt x="682" y="158"/>
                  </a:lnTo>
                  <a:lnTo>
                    <a:pt x="698" y="152"/>
                  </a:lnTo>
                  <a:lnTo>
                    <a:pt x="714" y="148"/>
                  </a:lnTo>
                  <a:lnTo>
                    <a:pt x="730" y="144"/>
                  </a:lnTo>
                  <a:lnTo>
                    <a:pt x="746" y="141"/>
                  </a:lnTo>
                  <a:lnTo>
                    <a:pt x="762" y="139"/>
                  </a:lnTo>
                  <a:lnTo>
                    <a:pt x="778" y="139"/>
                  </a:lnTo>
                  <a:lnTo>
                    <a:pt x="801" y="141"/>
                  </a:lnTo>
                  <a:lnTo>
                    <a:pt x="824" y="144"/>
                  </a:lnTo>
                  <a:lnTo>
                    <a:pt x="848" y="149"/>
                  </a:lnTo>
                  <a:lnTo>
                    <a:pt x="869" y="157"/>
                  </a:lnTo>
                  <a:lnTo>
                    <a:pt x="890" y="167"/>
                  </a:lnTo>
                  <a:lnTo>
                    <a:pt x="910" y="178"/>
                  </a:lnTo>
                  <a:lnTo>
                    <a:pt x="929" y="193"/>
                  </a:lnTo>
                  <a:lnTo>
                    <a:pt x="946" y="209"/>
                  </a:lnTo>
                  <a:lnTo>
                    <a:pt x="962" y="226"/>
                  </a:lnTo>
                  <a:lnTo>
                    <a:pt x="977" y="245"/>
                  </a:lnTo>
                  <a:lnTo>
                    <a:pt x="988" y="264"/>
                  </a:lnTo>
                  <a:lnTo>
                    <a:pt x="999" y="286"/>
                  </a:lnTo>
                  <a:lnTo>
                    <a:pt x="1006" y="306"/>
                  </a:lnTo>
                  <a:lnTo>
                    <a:pt x="1012" y="329"/>
                  </a:lnTo>
                  <a:lnTo>
                    <a:pt x="1015" y="353"/>
                  </a:lnTo>
                  <a:lnTo>
                    <a:pt x="1016" y="376"/>
                  </a:lnTo>
                  <a:lnTo>
                    <a:pt x="1015" y="395"/>
                  </a:lnTo>
                  <a:lnTo>
                    <a:pt x="1013" y="415"/>
                  </a:lnTo>
                  <a:lnTo>
                    <a:pt x="1009" y="434"/>
                  </a:lnTo>
                  <a:lnTo>
                    <a:pt x="1003" y="453"/>
                  </a:lnTo>
                  <a:lnTo>
                    <a:pt x="994" y="472"/>
                  </a:lnTo>
                  <a:lnTo>
                    <a:pt x="986" y="491"/>
                  </a:lnTo>
                  <a:lnTo>
                    <a:pt x="974" y="508"/>
                  </a:lnTo>
                  <a:lnTo>
                    <a:pt x="962" y="524"/>
                  </a:lnTo>
                  <a:lnTo>
                    <a:pt x="962" y="526"/>
                  </a:lnTo>
                  <a:lnTo>
                    <a:pt x="962" y="526"/>
                  </a:lnTo>
                  <a:lnTo>
                    <a:pt x="961" y="527"/>
                  </a:lnTo>
                  <a:lnTo>
                    <a:pt x="961" y="527"/>
                  </a:lnTo>
                  <a:lnTo>
                    <a:pt x="949" y="546"/>
                  </a:lnTo>
                  <a:lnTo>
                    <a:pt x="938" y="566"/>
                  </a:lnTo>
                  <a:lnTo>
                    <a:pt x="929" y="587"/>
                  </a:lnTo>
                  <a:lnTo>
                    <a:pt x="922" y="608"/>
                  </a:lnTo>
                  <a:lnTo>
                    <a:pt x="914" y="629"/>
                  </a:lnTo>
                  <a:lnTo>
                    <a:pt x="910" y="650"/>
                  </a:lnTo>
                  <a:lnTo>
                    <a:pt x="909" y="672"/>
                  </a:lnTo>
                  <a:lnTo>
                    <a:pt x="907" y="694"/>
                  </a:lnTo>
                  <a:lnTo>
                    <a:pt x="910" y="735"/>
                  </a:lnTo>
                  <a:lnTo>
                    <a:pt x="919" y="772"/>
                  </a:lnTo>
                  <a:lnTo>
                    <a:pt x="932" y="809"/>
                  </a:lnTo>
                  <a:lnTo>
                    <a:pt x="949" y="842"/>
                  </a:lnTo>
                  <a:lnTo>
                    <a:pt x="972" y="874"/>
                  </a:lnTo>
                  <a:lnTo>
                    <a:pt x="997" y="902"/>
                  </a:lnTo>
                  <a:lnTo>
                    <a:pt x="1028" y="926"/>
                  </a:lnTo>
                  <a:lnTo>
                    <a:pt x="1060" y="947"/>
                  </a:lnTo>
                  <a:lnTo>
                    <a:pt x="1045" y="955"/>
                  </a:lnTo>
                  <a:lnTo>
                    <a:pt x="1031" y="963"/>
                  </a:lnTo>
                  <a:lnTo>
                    <a:pt x="1016" y="968"/>
                  </a:lnTo>
                  <a:lnTo>
                    <a:pt x="1000" y="973"/>
                  </a:lnTo>
                  <a:lnTo>
                    <a:pt x="984" y="977"/>
                  </a:lnTo>
                  <a:lnTo>
                    <a:pt x="968" y="980"/>
                  </a:lnTo>
                  <a:lnTo>
                    <a:pt x="952" y="983"/>
                  </a:lnTo>
                  <a:lnTo>
                    <a:pt x="935" y="983"/>
                  </a:lnTo>
                  <a:lnTo>
                    <a:pt x="932" y="983"/>
                  </a:lnTo>
                  <a:lnTo>
                    <a:pt x="929" y="982"/>
                  </a:lnTo>
                  <a:lnTo>
                    <a:pt x="925" y="982"/>
                  </a:lnTo>
                  <a:lnTo>
                    <a:pt x="922" y="982"/>
                  </a:lnTo>
                  <a:lnTo>
                    <a:pt x="922" y="980"/>
                  </a:lnTo>
                  <a:lnTo>
                    <a:pt x="906" y="980"/>
                  </a:lnTo>
                  <a:lnTo>
                    <a:pt x="885" y="977"/>
                  </a:lnTo>
                  <a:lnTo>
                    <a:pt x="866" y="973"/>
                  </a:lnTo>
                  <a:lnTo>
                    <a:pt x="848" y="966"/>
                  </a:lnTo>
                  <a:lnTo>
                    <a:pt x="830" y="958"/>
                  </a:lnTo>
                  <a:lnTo>
                    <a:pt x="813" y="948"/>
                  </a:lnTo>
                  <a:lnTo>
                    <a:pt x="795" y="938"/>
                  </a:lnTo>
                  <a:lnTo>
                    <a:pt x="779" y="925"/>
                  </a:lnTo>
                  <a:lnTo>
                    <a:pt x="765" y="912"/>
                  </a:lnTo>
                  <a:lnTo>
                    <a:pt x="747" y="893"/>
                  </a:lnTo>
                  <a:lnTo>
                    <a:pt x="733" y="873"/>
                  </a:lnTo>
                  <a:lnTo>
                    <a:pt x="720" y="852"/>
                  </a:lnTo>
                  <a:lnTo>
                    <a:pt x="710" y="829"/>
                  </a:lnTo>
                  <a:lnTo>
                    <a:pt x="701" y="806"/>
                  </a:lnTo>
                  <a:lnTo>
                    <a:pt x="695" y="783"/>
                  </a:lnTo>
                  <a:lnTo>
                    <a:pt x="692" y="758"/>
                  </a:lnTo>
                  <a:lnTo>
                    <a:pt x="691" y="733"/>
                  </a:lnTo>
                  <a:lnTo>
                    <a:pt x="692" y="713"/>
                  </a:lnTo>
                  <a:lnTo>
                    <a:pt x="694" y="694"/>
                  </a:lnTo>
                  <a:lnTo>
                    <a:pt x="698" y="674"/>
                  </a:lnTo>
                  <a:lnTo>
                    <a:pt x="704" y="655"/>
                  </a:lnTo>
                  <a:lnTo>
                    <a:pt x="710" y="636"/>
                  </a:lnTo>
                  <a:lnTo>
                    <a:pt x="718" y="618"/>
                  </a:lnTo>
                  <a:lnTo>
                    <a:pt x="729" y="601"/>
                  </a:lnTo>
                  <a:lnTo>
                    <a:pt x="739" y="585"/>
                  </a:lnTo>
                  <a:lnTo>
                    <a:pt x="742" y="579"/>
                  </a:lnTo>
                  <a:lnTo>
                    <a:pt x="745" y="573"/>
                  </a:lnTo>
                  <a:lnTo>
                    <a:pt x="747" y="568"/>
                  </a:lnTo>
                  <a:lnTo>
                    <a:pt x="749" y="562"/>
                  </a:lnTo>
                  <a:lnTo>
                    <a:pt x="750" y="562"/>
                  </a:lnTo>
                  <a:lnTo>
                    <a:pt x="752" y="560"/>
                  </a:lnTo>
                  <a:lnTo>
                    <a:pt x="752" y="560"/>
                  </a:lnTo>
                  <a:lnTo>
                    <a:pt x="753" y="560"/>
                  </a:lnTo>
                  <a:lnTo>
                    <a:pt x="763" y="555"/>
                  </a:lnTo>
                  <a:lnTo>
                    <a:pt x="774" y="547"/>
                  </a:lnTo>
                  <a:lnTo>
                    <a:pt x="781" y="539"/>
                  </a:lnTo>
                  <a:lnTo>
                    <a:pt x="785" y="528"/>
                  </a:lnTo>
                  <a:lnTo>
                    <a:pt x="790" y="518"/>
                  </a:lnTo>
                  <a:lnTo>
                    <a:pt x="791" y="507"/>
                  </a:lnTo>
                  <a:lnTo>
                    <a:pt x="790" y="494"/>
                  </a:lnTo>
                  <a:lnTo>
                    <a:pt x="787" y="482"/>
                  </a:lnTo>
                  <a:lnTo>
                    <a:pt x="781" y="472"/>
                  </a:lnTo>
                  <a:lnTo>
                    <a:pt x="774" y="462"/>
                  </a:lnTo>
                  <a:lnTo>
                    <a:pt x="765" y="454"/>
                  </a:lnTo>
                  <a:lnTo>
                    <a:pt x="755" y="450"/>
                  </a:lnTo>
                  <a:lnTo>
                    <a:pt x="745" y="446"/>
                  </a:lnTo>
                  <a:lnTo>
                    <a:pt x="733" y="444"/>
                  </a:lnTo>
                  <a:lnTo>
                    <a:pt x="721" y="446"/>
                  </a:lnTo>
                  <a:lnTo>
                    <a:pt x="710" y="449"/>
                  </a:lnTo>
                  <a:lnTo>
                    <a:pt x="695" y="454"/>
                  </a:lnTo>
                  <a:lnTo>
                    <a:pt x="679" y="460"/>
                  </a:lnTo>
                  <a:lnTo>
                    <a:pt x="665" y="465"/>
                  </a:lnTo>
                  <a:lnTo>
                    <a:pt x="649" y="469"/>
                  </a:lnTo>
                  <a:lnTo>
                    <a:pt x="633" y="472"/>
                  </a:lnTo>
                  <a:lnTo>
                    <a:pt x="617" y="476"/>
                  </a:lnTo>
                  <a:lnTo>
                    <a:pt x="601" y="479"/>
                  </a:lnTo>
                  <a:lnTo>
                    <a:pt x="585" y="482"/>
                  </a:lnTo>
                  <a:lnTo>
                    <a:pt x="573" y="485"/>
                  </a:lnTo>
                  <a:lnTo>
                    <a:pt x="562" y="491"/>
                  </a:lnTo>
                  <a:lnTo>
                    <a:pt x="553" y="498"/>
                  </a:lnTo>
                  <a:lnTo>
                    <a:pt x="546" y="507"/>
                  </a:lnTo>
                  <a:lnTo>
                    <a:pt x="540" y="517"/>
                  </a:lnTo>
                  <a:lnTo>
                    <a:pt x="536" y="527"/>
                  </a:lnTo>
                  <a:lnTo>
                    <a:pt x="534" y="539"/>
                  </a:lnTo>
                  <a:lnTo>
                    <a:pt x="534" y="552"/>
                  </a:lnTo>
                  <a:lnTo>
                    <a:pt x="537" y="562"/>
                  </a:lnTo>
                  <a:lnTo>
                    <a:pt x="541" y="572"/>
                  </a:lnTo>
                  <a:lnTo>
                    <a:pt x="549" y="581"/>
                  </a:lnTo>
                  <a:lnTo>
                    <a:pt x="556" y="588"/>
                  </a:lnTo>
                  <a:lnTo>
                    <a:pt x="565" y="594"/>
                  </a:lnTo>
                  <a:lnTo>
                    <a:pt x="575" y="598"/>
                  </a:lnTo>
                  <a:lnTo>
                    <a:pt x="585" y="601"/>
                  </a:lnTo>
                  <a:lnTo>
                    <a:pt x="595" y="601"/>
                  </a:lnTo>
                  <a:lnTo>
                    <a:pt x="585" y="633"/>
                  </a:lnTo>
                  <a:lnTo>
                    <a:pt x="578" y="665"/>
                  </a:lnTo>
                  <a:lnTo>
                    <a:pt x="573" y="698"/>
                  </a:lnTo>
                  <a:lnTo>
                    <a:pt x="572" y="733"/>
                  </a:lnTo>
                  <a:lnTo>
                    <a:pt x="573" y="771"/>
                  </a:lnTo>
                  <a:lnTo>
                    <a:pt x="579" y="807"/>
                  </a:lnTo>
                  <a:lnTo>
                    <a:pt x="588" y="842"/>
                  </a:lnTo>
                  <a:lnTo>
                    <a:pt x="599" y="876"/>
                  </a:lnTo>
                  <a:lnTo>
                    <a:pt x="614" y="909"/>
                  </a:lnTo>
                  <a:lnTo>
                    <a:pt x="633" y="939"/>
                  </a:lnTo>
                  <a:lnTo>
                    <a:pt x="655" y="968"/>
                  </a:lnTo>
                  <a:lnTo>
                    <a:pt x="679" y="996"/>
                  </a:lnTo>
                  <a:lnTo>
                    <a:pt x="694" y="1009"/>
                  </a:lnTo>
                  <a:lnTo>
                    <a:pt x="707" y="1022"/>
                  </a:lnTo>
                  <a:lnTo>
                    <a:pt x="723" y="1034"/>
                  </a:lnTo>
                  <a:lnTo>
                    <a:pt x="737" y="1044"/>
                  </a:lnTo>
                  <a:lnTo>
                    <a:pt x="753" y="1054"/>
                  </a:lnTo>
                  <a:lnTo>
                    <a:pt x="769" y="1063"/>
                  </a:lnTo>
                  <a:lnTo>
                    <a:pt x="785" y="1070"/>
                  </a:lnTo>
                  <a:lnTo>
                    <a:pt x="803" y="1077"/>
                  </a:lnTo>
                  <a:lnTo>
                    <a:pt x="803" y="1211"/>
                  </a:lnTo>
                  <a:lnTo>
                    <a:pt x="305" y="1211"/>
                  </a:lnTo>
                  <a:lnTo>
                    <a:pt x="305" y="1051"/>
                  </a:lnTo>
                  <a:lnTo>
                    <a:pt x="331" y="1056"/>
                  </a:lnTo>
                  <a:lnTo>
                    <a:pt x="356" y="1063"/>
                  </a:lnTo>
                  <a:lnTo>
                    <a:pt x="379" y="1073"/>
                  </a:lnTo>
                  <a:lnTo>
                    <a:pt x="401" y="1086"/>
                  </a:lnTo>
                  <a:lnTo>
                    <a:pt x="419" y="1102"/>
                  </a:lnTo>
                  <a:lnTo>
                    <a:pt x="438" y="1121"/>
                  </a:lnTo>
                  <a:lnTo>
                    <a:pt x="453" y="1141"/>
                  </a:lnTo>
                  <a:lnTo>
                    <a:pt x="466" y="1165"/>
                  </a:lnTo>
                  <a:lnTo>
                    <a:pt x="472" y="1175"/>
                  </a:lnTo>
                  <a:lnTo>
                    <a:pt x="480" y="1183"/>
                  </a:lnTo>
                  <a:lnTo>
                    <a:pt x="491" y="1189"/>
                  </a:lnTo>
                  <a:lnTo>
                    <a:pt x="501" y="1195"/>
                  </a:lnTo>
                  <a:lnTo>
                    <a:pt x="512" y="1198"/>
                  </a:lnTo>
                  <a:lnTo>
                    <a:pt x="524" y="1198"/>
                  </a:lnTo>
                  <a:lnTo>
                    <a:pt x="536" y="1196"/>
                  </a:lnTo>
                  <a:lnTo>
                    <a:pt x="547" y="1192"/>
                  </a:lnTo>
                  <a:lnTo>
                    <a:pt x="566" y="1178"/>
                  </a:lnTo>
                  <a:lnTo>
                    <a:pt x="578" y="1157"/>
                  </a:lnTo>
                  <a:lnTo>
                    <a:pt x="581" y="1134"/>
                  </a:lnTo>
                  <a:lnTo>
                    <a:pt x="573" y="1111"/>
                  </a:lnTo>
                  <a:lnTo>
                    <a:pt x="563" y="1092"/>
                  </a:lnTo>
                  <a:lnTo>
                    <a:pt x="551" y="1073"/>
                  </a:lnTo>
                  <a:lnTo>
                    <a:pt x="540" y="1056"/>
                  </a:lnTo>
                  <a:lnTo>
                    <a:pt x="527" y="1040"/>
                  </a:lnTo>
                  <a:lnTo>
                    <a:pt x="512" y="1024"/>
                  </a:lnTo>
                  <a:lnTo>
                    <a:pt x="496" y="1009"/>
                  </a:lnTo>
                  <a:lnTo>
                    <a:pt x="480" y="996"/>
                  </a:lnTo>
                  <a:lnTo>
                    <a:pt x="463" y="984"/>
                  </a:lnTo>
                  <a:lnTo>
                    <a:pt x="446" y="973"/>
                  </a:lnTo>
                  <a:lnTo>
                    <a:pt x="427" y="963"/>
                  </a:lnTo>
                  <a:lnTo>
                    <a:pt x="408" y="954"/>
                  </a:lnTo>
                  <a:lnTo>
                    <a:pt x="389" y="947"/>
                  </a:lnTo>
                  <a:lnTo>
                    <a:pt x="369" y="941"/>
                  </a:lnTo>
                  <a:lnTo>
                    <a:pt x="347" y="935"/>
                  </a:lnTo>
                  <a:lnTo>
                    <a:pt x="326" y="932"/>
                  </a:lnTo>
                  <a:lnTo>
                    <a:pt x="305" y="929"/>
                  </a:lnTo>
                  <a:lnTo>
                    <a:pt x="305" y="844"/>
                  </a:lnTo>
                  <a:lnTo>
                    <a:pt x="180" y="844"/>
                  </a:lnTo>
                  <a:lnTo>
                    <a:pt x="191" y="819"/>
                  </a:lnTo>
                  <a:lnTo>
                    <a:pt x="203" y="794"/>
                  </a:lnTo>
                  <a:lnTo>
                    <a:pt x="215" y="767"/>
                  </a:lnTo>
                  <a:lnTo>
                    <a:pt x="225" y="738"/>
                  </a:lnTo>
                  <a:lnTo>
                    <a:pt x="234" y="709"/>
                  </a:lnTo>
                  <a:lnTo>
                    <a:pt x="242" y="678"/>
                  </a:lnTo>
                  <a:lnTo>
                    <a:pt x="250" y="645"/>
                  </a:lnTo>
                  <a:lnTo>
                    <a:pt x="257" y="611"/>
                  </a:lnTo>
                  <a:lnTo>
                    <a:pt x="264" y="575"/>
                  </a:lnTo>
                  <a:lnTo>
                    <a:pt x="268" y="537"/>
                  </a:lnTo>
                  <a:lnTo>
                    <a:pt x="270" y="501"/>
                  </a:lnTo>
                  <a:lnTo>
                    <a:pt x="271" y="465"/>
                  </a:lnTo>
                  <a:lnTo>
                    <a:pt x="151" y="463"/>
                  </a:lnTo>
                  <a:lnTo>
                    <a:pt x="149" y="494"/>
                  </a:lnTo>
                  <a:lnTo>
                    <a:pt x="148" y="526"/>
                  </a:lnTo>
                  <a:lnTo>
                    <a:pt x="144" y="558"/>
                  </a:lnTo>
                  <a:lnTo>
                    <a:pt x="139" y="589"/>
                  </a:lnTo>
                  <a:lnTo>
                    <a:pt x="129" y="634"/>
                  </a:lnTo>
                  <a:lnTo>
                    <a:pt x="117" y="678"/>
                  </a:lnTo>
                  <a:lnTo>
                    <a:pt x="104" y="717"/>
                  </a:lnTo>
                  <a:lnTo>
                    <a:pt x="90" y="754"/>
                  </a:lnTo>
                  <a:lnTo>
                    <a:pt x="74" y="787"/>
                  </a:lnTo>
                  <a:lnTo>
                    <a:pt x="56" y="815"/>
                  </a:lnTo>
                  <a:lnTo>
                    <a:pt x="39" y="838"/>
                  </a:lnTo>
                  <a:lnTo>
                    <a:pt x="20" y="857"/>
                  </a:lnTo>
                  <a:lnTo>
                    <a:pt x="0" y="876"/>
                  </a:lnTo>
                  <a:lnTo>
                    <a:pt x="0" y="963"/>
                  </a:lnTo>
                  <a:lnTo>
                    <a:pt x="184" y="964"/>
                  </a:lnTo>
                  <a:lnTo>
                    <a:pt x="184" y="1332"/>
                  </a:lnTo>
                  <a:lnTo>
                    <a:pt x="922" y="1332"/>
                  </a:lnTo>
                  <a:lnTo>
                    <a:pt x="922" y="1102"/>
                  </a:lnTo>
                  <a:lnTo>
                    <a:pt x="925" y="1102"/>
                  </a:lnTo>
                  <a:lnTo>
                    <a:pt x="929" y="1102"/>
                  </a:lnTo>
                  <a:lnTo>
                    <a:pt x="932" y="1102"/>
                  </a:lnTo>
                  <a:lnTo>
                    <a:pt x="935" y="1102"/>
                  </a:lnTo>
                  <a:lnTo>
                    <a:pt x="956" y="1102"/>
                  </a:lnTo>
                  <a:lnTo>
                    <a:pt x="977" y="1099"/>
                  </a:lnTo>
                  <a:lnTo>
                    <a:pt x="999" y="1096"/>
                  </a:lnTo>
                  <a:lnTo>
                    <a:pt x="1019" y="1092"/>
                  </a:lnTo>
                  <a:lnTo>
                    <a:pt x="1039" y="1086"/>
                  </a:lnTo>
                  <a:lnTo>
                    <a:pt x="1058" y="1080"/>
                  </a:lnTo>
                  <a:lnTo>
                    <a:pt x="1078" y="1073"/>
                  </a:lnTo>
                  <a:lnTo>
                    <a:pt x="1097" y="1063"/>
                  </a:lnTo>
                  <a:lnTo>
                    <a:pt x="1115" y="1053"/>
                  </a:lnTo>
                  <a:lnTo>
                    <a:pt x="1132" y="1043"/>
                  </a:lnTo>
                  <a:lnTo>
                    <a:pt x="1150" y="1029"/>
                  </a:lnTo>
                  <a:lnTo>
                    <a:pt x="1167" y="1016"/>
                  </a:lnTo>
                  <a:lnTo>
                    <a:pt x="1181" y="1003"/>
                  </a:lnTo>
                  <a:lnTo>
                    <a:pt x="1197" y="987"/>
                  </a:lnTo>
                  <a:lnTo>
                    <a:pt x="1212" y="971"/>
                  </a:lnTo>
                  <a:lnTo>
                    <a:pt x="1225" y="954"/>
                  </a:lnTo>
                  <a:lnTo>
                    <a:pt x="1232" y="939"/>
                  </a:lnTo>
                  <a:lnTo>
                    <a:pt x="1237" y="925"/>
                  </a:lnTo>
                  <a:lnTo>
                    <a:pt x="1237" y="909"/>
                  </a:lnTo>
                  <a:lnTo>
                    <a:pt x="1231" y="8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auto">
            <a:xfrm>
              <a:off x="5147" y="3856"/>
              <a:ext cx="145" cy="145"/>
            </a:xfrm>
            <a:custGeom>
              <a:avLst/>
              <a:gdLst/>
              <a:ahLst/>
              <a:cxnLst>
                <a:cxn ang="0">
                  <a:pos x="437" y="218"/>
                </a:cxn>
                <a:cxn ang="0">
                  <a:pos x="435" y="196"/>
                </a:cxn>
                <a:cxn ang="0">
                  <a:pos x="433" y="174"/>
                </a:cxn>
                <a:cxn ang="0">
                  <a:pos x="428" y="154"/>
                </a:cxn>
                <a:cxn ang="0">
                  <a:pos x="421" y="133"/>
                </a:cxn>
                <a:cxn ang="0">
                  <a:pos x="412" y="115"/>
                </a:cxn>
                <a:cxn ang="0">
                  <a:pos x="401" y="97"/>
                </a:cxn>
                <a:cxn ang="0">
                  <a:pos x="388" y="80"/>
                </a:cxn>
                <a:cxn ang="0">
                  <a:pos x="373" y="64"/>
                </a:cxn>
                <a:cxn ang="0">
                  <a:pos x="357" y="49"/>
                </a:cxn>
                <a:cxn ang="0">
                  <a:pos x="340" y="36"/>
                </a:cxn>
                <a:cxn ang="0">
                  <a:pos x="322" y="24"/>
                </a:cxn>
                <a:cxn ang="0">
                  <a:pos x="303" y="16"/>
                </a:cxn>
                <a:cxn ang="0">
                  <a:pos x="283" y="8"/>
                </a:cxn>
                <a:cxn ang="0">
                  <a:pos x="263" y="4"/>
                </a:cxn>
                <a:cxn ang="0">
                  <a:pos x="241" y="1"/>
                </a:cxn>
                <a:cxn ang="0">
                  <a:pos x="219" y="0"/>
                </a:cxn>
                <a:cxn ang="0">
                  <a:pos x="174" y="4"/>
                </a:cxn>
                <a:cxn ang="0">
                  <a:pos x="133" y="17"/>
                </a:cxn>
                <a:cxn ang="0">
                  <a:pos x="96" y="38"/>
                </a:cxn>
                <a:cxn ang="0">
                  <a:pos x="64" y="64"/>
                </a:cxn>
                <a:cxn ang="0">
                  <a:pos x="38" y="96"/>
                </a:cxn>
                <a:cxn ang="0">
                  <a:pos x="17" y="133"/>
                </a:cxn>
                <a:cxn ang="0">
                  <a:pos x="4" y="174"/>
                </a:cxn>
                <a:cxn ang="0">
                  <a:pos x="0" y="218"/>
                </a:cxn>
                <a:cxn ang="0">
                  <a:pos x="1" y="239"/>
                </a:cxn>
                <a:cxn ang="0">
                  <a:pos x="4" y="261"/>
                </a:cxn>
                <a:cxn ang="0">
                  <a:pos x="9" y="282"/>
                </a:cxn>
                <a:cxn ang="0">
                  <a:pos x="16" y="302"/>
                </a:cxn>
                <a:cxn ang="0">
                  <a:pos x="25" y="321"/>
                </a:cxn>
                <a:cxn ang="0">
                  <a:pos x="36" y="340"/>
                </a:cxn>
                <a:cxn ang="0">
                  <a:pos x="49" y="357"/>
                </a:cxn>
                <a:cxn ang="0">
                  <a:pos x="64" y="373"/>
                </a:cxn>
                <a:cxn ang="0">
                  <a:pos x="80" y="388"/>
                </a:cxn>
                <a:cxn ang="0">
                  <a:pos x="97" y="401"/>
                </a:cxn>
                <a:cxn ang="0">
                  <a:pos x="115" y="411"/>
                </a:cxn>
                <a:cxn ang="0">
                  <a:pos x="135" y="419"/>
                </a:cxn>
                <a:cxn ang="0">
                  <a:pos x="155" y="427"/>
                </a:cxn>
                <a:cxn ang="0">
                  <a:pos x="176" y="433"/>
                </a:cxn>
                <a:cxn ang="0">
                  <a:pos x="197" y="435"/>
                </a:cxn>
                <a:cxn ang="0">
                  <a:pos x="219" y="437"/>
                </a:cxn>
                <a:cxn ang="0">
                  <a:pos x="241" y="435"/>
                </a:cxn>
                <a:cxn ang="0">
                  <a:pos x="263" y="433"/>
                </a:cxn>
                <a:cxn ang="0">
                  <a:pos x="283" y="427"/>
                </a:cxn>
                <a:cxn ang="0">
                  <a:pos x="303" y="419"/>
                </a:cxn>
                <a:cxn ang="0">
                  <a:pos x="322" y="411"/>
                </a:cxn>
                <a:cxn ang="0">
                  <a:pos x="340" y="401"/>
                </a:cxn>
                <a:cxn ang="0">
                  <a:pos x="357" y="388"/>
                </a:cxn>
                <a:cxn ang="0">
                  <a:pos x="373" y="373"/>
                </a:cxn>
                <a:cxn ang="0">
                  <a:pos x="388" y="357"/>
                </a:cxn>
                <a:cxn ang="0">
                  <a:pos x="401" y="340"/>
                </a:cxn>
                <a:cxn ang="0">
                  <a:pos x="412" y="321"/>
                </a:cxn>
                <a:cxn ang="0">
                  <a:pos x="421" y="302"/>
                </a:cxn>
                <a:cxn ang="0">
                  <a:pos x="428" y="282"/>
                </a:cxn>
                <a:cxn ang="0">
                  <a:pos x="433" y="261"/>
                </a:cxn>
                <a:cxn ang="0">
                  <a:pos x="435" y="239"/>
                </a:cxn>
                <a:cxn ang="0">
                  <a:pos x="437" y="218"/>
                </a:cxn>
              </a:cxnLst>
              <a:rect l="0" t="0" r="r" b="b"/>
              <a:pathLst>
                <a:path w="437" h="437">
                  <a:moveTo>
                    <a:pt x="437" y="218"/>
                  </a:moveTo>
                  <a:lnTo>
                    <a:pt x="435" y="196"/>
                  </a:lnTo>
                  <a:lnTo>
                    <a:pt x="433" y="174"/>
                  </a:lnTo>
                  <a:lnTo>
                    <a:pt x="428" y="154"/>
                  </a:lnTo>
                  <a:lnTo>
                    <a:pt x="421" y="133"/>
                  </a:lnTo>
                  <a:lnTo>
                    <a:pt x="412" y="115"/>
                  </a:lnTo>
                  <a:lnTo>
                    <a:pt x="401" y="97"/>
                  </a:lnTo>
                  <a:lnTo>
                    <a:pt x="388" y="80"/>
                  </a:lnTo>
                  <a:lnTo>
                    <a:pt x="373" y="64"/>
                  </a:lnTo>
                  <a:lnTo>
                    <a:pt x="357" y="49"/>
                  </a:lnTo>
                  <a:lnTo>
                    <a:pt x="340" y="36"/>
                  </a:lnTo>
                  <a:lnTo>
                    <a:pt x="322" y="24"/>
                  </a:lnTo>
                  <a:lnTo>
                    <a:pt x="303" y="16"/>
                  </a:lnTo>
                  <a:lnTo>
                    <a:pt x="283" y="8"/>
                  </a:lnTo>
                  <a:lnTo>
                    <a:pt x="263" y="4"/>
                  </a:lnTo>
                  <a:lnTo>
                    <a:pt x="241" y="1"/>
                  </a:lnTo>
                  <a:lnTo>
                    <a:pt x="219" y="0"/>
                  </a:lnTo>
                  <a:lnTo>
                    <a:pt x="174" y="4"/>
                  </a:lnTo>
                  <a:lnTo>
                    <a:pt x="133" y="17"/>
                  </a:lnTo>
                  <a:lnTo>
                    <a:pt x="96" y="38"/>
                  </a:lnTo>
                  <a:lnTo>
                    <a:pt x="64" y="64"/>
                  </a:lnTo>
                  <a:lnTo>
                    <a:pt x="38" y="96"/>
                  </a:lnTo>
                  <a:lnTo>
                    <a:pt x="17" y="133"/>
                  </a:lnTo>
                  <a:lnTo>
                    <a:pt x="4" y="174"/>
                  </a:lnTo>
                  <a:lnTo>
                    <a:pt x="0" y="218"/>
                  </a:lnTo>
                  <a:lnTo>
                    <a:pt x="1" y="239"/>
                  </a:lnTo>
                  <a:lnTo>
                    <a:pt x="4" y="261"/>
                  </a:lnTo>
                  <a:lnTo>
                    <a:pt x="9" y="282"/>
                  </a:lnTo>
                  <a:lnTo>
                    <a:pt x="16" y="302"/>
                  </a:lnTo>
                  <a:lnTo>
                    <a:pt x="25" y="321"/>
                  </a:lnTo>
                  <a:lnTo>
                    <a:pt x="36" y="340"/>
                  </a:lnTo>
                  <a:lnTo>
                    <a:pt x="49" y="357"/>
                  </a:lnTo>
                  <a:lnTo>
                    <a:pt x="64" y="373"/>
                  </a:lnTo>
                  <a:lnTo>
                    <a:pt x="80" y="388"/>
                  </a:lnTo>
                  <a:lnTo>
                    <a:pt x="97" y="401"/>
                  </a:lnTo>
                  <a:lnTo>
                    <a:pt x="115" y="411"/>
                  </a:lnTo>
                  <a:lnTo>
                    <a:pt x="135" y="419"/>
                  </a:lnTo>
                  <a:lnTo>
                    <a:pt x="155" y="427"/>
                  </a:lnTo>
                  <a:lnTo>
                    <a:pt x="176" y="433"/>
                  </a:lnTo>
                  <a:lnTo>
                    <a:pt x="197" y="435"/>
                  </a:lnTo>
                  <a:lnTo>
                    <a:pt x="219" y="437"/>
                  </a:lnTo>
                  <a:lnTo>
                    <a:pt x="241" y="435"/>
                  </a:lnTo>
                  <a:lnTo>
                    <a:pt x="263" y="433"/>
                  </a:lnTo>
                  <a:lnTo>
                    <a:pt x="283" y="427"/>
                  </a:lnTo>
                  <a:lnTo>
                    <a:pt x="303" y="419"/>
                  </a:lnTo>
                  <a:lnTo>
                    <a:pt x="322" y="411"/>
                  </a:lnTo>
                  <a:lnTo>
                    <a:pt x="340" y="401"/>
                  </a:lnTo>
                  <a:lnTo>
                    <a:pt x="357" y="388"/>
                  </a:lnTo>
                  <a:lnTo>
                    <a:pt x="373" y="373"/>
                  </a:lnTo>
                  <a:lnTo>
                    <a:pt x="388" y="357"/>
                  </a:lnTo>
                  <a:lnTo>
                    <a:pt x="401" y="340"/>
                  </a:lnTo>
                  <a:lnTo>
                    <a:pt x="412" y="321"/>
                  </a:lnTo>
                  <a:lnTo>
                    <a:pt x="421" y="302"/>
                  </a:lnTo>
                  <a:lnTo>
                    <a:pt x="428" y="282"/>
                  </a:lnTo>
                  <a:lnTo>
                    <a:pt x="433" y="261"/>
                  </a:lnTo>
                  <a:lnTo>
                    <a:pt x="435" y="239"/>
                  </a:lnTo>
                  <a:lnTo>
                    <a:pt x="437" y="2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auto">
            <a:xfrm>
              <a:off x="5184" y="3893"/>
              <a:ext cx="71" cy="71"/>
            </a:xfrm>
            <a:custGeom>
              <a:avLst/>
              <a:gdLst/>
              <a:ahLst/>
              <a:cxnLst>
                <a:cxn ang="0">
                  <a:pos x="107" y="212"/>
                </a:cxn>
                <a:cxn ang="0">
                  <a:pos x="97" y="212"/>
                </a:cxn>
                <a:cxn ang="0">
                  <a:pos x="85" y="210"/>
                </a:cxn>
                <a:cxn ang="0">
                  <a:pos x="75" y="207"/>
                </a:cxn>
                <a:cxn ang="0">
                  <a:pos x="66" y="204"/>
                </a:cxn>
                <a:cxn ang="0">
                  <a:pos x="56" y="200"/>
                </a:cxn>
                <a:cxn ang="0">
                  <a:pos x="48" y="194"/>
                </a:cxn>
                <a:cxn ang="0">
                  <a:pos x="39" y="188"/>
                </a:cxn>
                <a:cxn ang="0">
                  <a:pos x="32" y="181"/>
                </a:cxn>
                <a:cxn ang="0">
                  <a:pos x="19" y="165"/>
                </a:cxn>
                <a:cxn ang="0">
                  <a:pos x="8" y="146"/>
                </a:cxn>
                <a:cxn ang="0">
                  <a:pos x="1" y="127"/>
                </a:cxn>
                <a:cxn ang="0">
                  <a:pos x="0" y="106"/>
                </a:cxn>
                <a:cxn ang="0">
                  <a:pos x="1" y="85"/>
                </a:cxn>
                <a:cxn ang="0">
                  <a:pos x="8" y="65"/>
                </a:cxn>
                <a:cxn ang="0">
                  <a:pos x="19" y="48"/>
                </a:cxn>
                <a:cxn ang="0">
                  <a:pos x="32" y="32"/>
                </a:cxn>
                <a:cxn ang="0">
                  <a:pos x="39" y="24"/>
                </a:cxn>
                <a:cxn ang="0">
                  <a:pos x="48" y="18"/>
                </a:cxn>
                <a:cxn ang="0">
                  <a:pos x="56" y="13"/>
                </a:cxn>
                <a:cxn ang="0">
                  <a:pos x="66" y="8"/>
                </a:cxn>
                <a:cxn ang="0">
                  <a:pos x="75" y="4"/>
                </a:cxn>
                <a:cxn ang="0">
                  <a:pos x="85" y="1"/>
                </a:cxn>
                <a:cxn ang="0">
                  <a:pos x="97" y="0"/>
                </a:cxn>
                <a:cxn ang="0">
                  <a:pos x="107" y="0"/>
                </a:cxn>
                <a:cxn ang="0">
                  <a:pos x="117" y="0"/>
                </a:cxn>
                <a:cxn ang="0">
                  <a:pos x="127" y="1"/>
                </a:cxn>
                <a:cxn ang="0">
                  <a:pos x="138" y="4"/>
                </a:cxn>
                <a:cxn ang="0">
                  <a:pos x="146" y="8"/>
                </a:cxn>
                <a:cxn ang="0">
                  <a:pos x="156" y="13"/>
                </a:cxn>
                <a:cxn ang="0">
                  <a:pos x="165" y="18"/>
                </a:cxn>
                <a:cxn ang="0">
                  <a:pos x="174" y="24"/>
                </a:cxn>
                <a:cxn ang="0">
                  <a:pos x="181" y="32"/>
                </a:cxn>
                <a:cxn ang="0">
                  <a:pos x="194" y="48"/>
                </a:cxn>
                <a:cxn ang="0">
                  <a:pos x="204" y="65"/>
                </a:cxn>
                <a:cxn ang="0">
                  <a:pos x="212" y="85"/>
                </a:cxn>
                <a:cxn ang="0">
                  <a:pos x="213" y="106"/>
                </a:cxn>
                <a:cxn ang="0">
                  <a:pos x="212" y="127"/>
                </a:cxn>
                <a:cxn ang="0">
                  <a:pos x="204" y="148"/>
                </a:cxn>
                <a:cxn ang="0">
                  <a:pos x="194" y="165"/>
                </a:cxn>
                <a:cxn ang="0">
                  <a:pos x="183" y="181"/>
                </a:cxn>
                <a:cxn ang="0">
                  <a:pos x="167" y="194"/>
                </a:cxn>
                <a:cxn ang="0">
                  <a:pos x="148" y="203"/>
                </a:cxn>
                <a:cxn ang="0">
                  <a:pos x="129" y="210"/>
                </a:cxn>
                <a:cxn ang="0">
                  <a:pos x="107" y="212"/>
                </a:cxn>
              </a:cxnLst>
              <a:rect l="0" t="0" r="r" b="b"/>
              <a:pathLst>
                <a:path w="213" h="212">
                  <a:moveTo>
                    <a:pt x="107" y="212"/>
                  </a:moveTo>
                  <a:lnTo>
                    <a:pt x="97" y="212"/>
                  </a:lnTo>
                  <a:lnTo>
                    <a:pt x="85" y="210"/>
                  </a:lnTo>
                  <a:lnTo>
                    <a:pt x="75" y="207"/>
                  </a:lnTo>
                  <a:lnTo>
                    <a:pt x="66" y="204"/>
                  </a:lnTo>
                  <a:lnTo>
                    <a:pt x="56" y="200"/>
                  </a:lnTo>
                  <a:lnTo>
                    <a:pt x="48" y="194"/>
                  </a:lnTo>
                  <a:lnTo>
                    <a:pt x="39" y="188"/>
                  </a:lnTo>
                  <a:lnTo>
                    <a:pt x="32" y="181"/>
                  </a:lnTo>
                  <a:lnTo>
                    <a:pt x="19" y="165"/>
                  </a:lnTo>
                  <a:lnTo>
                    <a:pt x="8" y="146"/>
                  </a:lnTo>
                  <a:lnTo>
                    <a:pt x="1" y="127"/>
                  </a:lnTo>
                  <a:lnTo>
                    <a:pt x="0" y="106"/>
                  </a:lnTo>
                  <a:lnTo>
                    <a:pt x="1" y="85"/>
                  </a:lnTo>
                  <a:lnTo>
                    <a:pt x="8" y="65"/>
                  </a:lnTo>
                  <a:lnTo>
                    <a:pt x="19" y="48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5" y="4"/>
                  </a:lnTo>
                  <a:lnTo>
                    <a:pt x="85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7" y="0"/>
                  </a:lnTo>
                  <a:lnTo>
                    <a:pt x="127" y="1"/>
                  </a:lnTo>
                  <a:lnTo>
                    <a:pt x="138" y="4"/>
                  </a:lnTo>
                  <a:lnTo>
                    <a:pt x="146" y="8"/>
                  </a:lnTo>
                  <a:lnTo>
                    <a:pt x="156" y="13"/>
                  </a:lnTo>
                  <a:lnTo>
                    <a:pt x="165" y="18"/>
                  </a:lnTo>
                  <a:lnTo>
                    <a:pt x="174" y="24"/>
                  </a:lnTo>
                  <a:lnTo>
                    <a:pt x="181" y="32"/>
                  </a:lnTo>
                  <a:lnTo>
                    <a:pt x="194" y="48"/>
                  </a:lnTo>
                  <a:lnTo>
                    <a:pt x="204" y="65"/>
                  </a:lnTo>
                  <a:lnTo>
                    <a:pt x="212" y="85"/>
                  </a:lnTo>
                  <a:lnTo>
                    <a:pt x="213" y="106"/>
                  </a:lnTo>
                  <a:lnTo>
                    <a:pt x="212" y="127"/>
                  </a:lnTo>
                  <a:lnTo>
                    <a:pt x="204" y="148"/>
                  </a:lnTo>
                  <a:lnTo>
                    <a:pt x="194" y="165"/>
                  </a:lnTo>
                  <a:lnTo>
                    <a:pt x="183" y="181"/>
                  </a:lnTo>
                  <a:lnTo>
                    <a:pt x="167" y="194"/>
                  </a:lnTo>
                  <a:lnTo>
                    <a:pt x="148" y="203"/>
                  </a:lnTo>
                  <a:lnTo>
                    <a:pt x="129" y="210"/>
                  </a:lnTo>
                  <a:lnTo>
                    <a:pt x="107" y="2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auto">
            <a:xfrm>
              <a:off x="5325" y="3919"/>
              <a:ext cx="20" cy="19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17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9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7" y="2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49" y="8"/>
                </a:cxn>
                <a:cxn ang="0">
                  <a:pos x="55" y="17"/>
                </a:cxn>
                <a:cxn ang="0">
                  <a:pos x="58" y="29"/>
                </a:cxn>
                <a:cxn ang="0">
                  <a:pos x="55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29" y="58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lnTo>
                    <a:pt x="17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49" y="8"/>
                  </a:lnTo>
                  <a:lnTo>
                    <a:pt x="55" y="17"/>
                  </a:lnTo>
                  <a:lnTo>
                    <a:pt x="58" y="29"/>
                  </a:ln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29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auto">
            <a:xfrm>
              <a:off x="5209" y="3919"/>
              <a:ext cx="19" cy="19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18" y="55"/>
                </a:cxn>
                <a:cxn ang="0">
                  <a:pos x="9" y="49"/>
                </a:cxn>
                <a:cxn ang="0">
                  <a:pos x="3" y="41"/>
                </a:cxn>
                <a:cxn ang="0">
                  <a:pos x="0" y="29"/>
                </a:cxn>
                <a:cxn ang="0">
                  <a:pos x="3" y="17"/>
                </a:cxn>
                <a:cxn ang="0">
                  <a:pos x="9" y="9"/>
                </a:cxn>
                <a:cxn ang="0">
                  <a:pos x="18" y="3"/>
                </a:cxn>
                <a:cxn ang="0">
                  <a:pos x="29" y="0"/>
                </a:cxn>
                <a:cxn ang="0">
                  <a:pos x="41" y="3"/>
                </a:cxn>
                <a:cxn ang="0">
                  <a:pos x="50" y="9"/>
                </a:cxn>
                <a:cxn ang="0">
                  <a:pos x="55" y="17"/>
                </a:cxn>
                <a:cxn ang="0">
                  <a:pos x="58" y="29"/>
                </a:cxn>
                <a:cxn ang="0">
                  <a:pos x="55" y="41"/>
                </a:cxn>
                <a:cxn ang="0">
                  <a:pos x="50" y="49"/>
                </a:cxn>
                <a:cxn ang="0">
                  <a:pos x="41" y="55"/>
                </a:cxn>
                <a:cxn ang="0">
                  <a:pos x="29" y="58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lnTo>
                    <a:pt x="18" y="55"/>
                  </a:lnTo>
                  <a:lnTo>
                    <a:pt x="9" y="49"/>
                  </a:lnTo>
                  <a:lnTo>
                    <a:pt x="3" y="41"/>
                  </a:lnTo>
                  <a:lnTo>
                    <a:pt x="0" y="29"/>
                  </a:lnTo>
                  <a:lnTo>
                    <a:pt x="3" y="17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  <a:lnTo>
                    <a:pt x="41" y="3"/>
                  </a:lnTo>
                  <a:lnTo>
                    <a:pt x="50" y="9"/>
                  </a:lnTo>
                  <a:lnTo>
                    <a:pt x="55" y="17"/>
                  </a:lnTo>
                  <a:lnTo>
                    <a:pt x="58" y="29"/>
                  </a:lnTo>
                  <a:lnTo>
                    <a:pt x="55" y="41"/>
                  </a:lnTo>
                  <a:lnTo>
                    <a:pt x="50" y="49"/>
                  </a:lnTo>
                  <a:lnTo>
                    <a:pt x="41" y="55"/>
                  </a:lnTo>
                  <a:lnTo>
                    <a:pt x="29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auto">
            <a:xfrm>
              <a:off x="4864" y="3856"/>
              <a:ext cx="145" cy="146"/>
            </a:xfrm>
            <a:custGeom>
              <a:avLst/>
              <a:gdLst/>
              <a:ahLst/>
              <a:cxnLst>
                <a:cxn ang="0">
                  <a:pos x="64" y="373"/>
                </a:cxn>
                <a:cxn ang="0">
                  <a:pos x="80" y="388"/>
                </a:cxn>
                <a:cxn ang="0">
                  <a:pos x="97" y="401"/>
                </a:cxn>
                <a:cxn ang="0">
                  <a:pos x="116" y="411"/>
                </a:cxn>
                <a:cxn ang="0">
                  <a:pos x="135" y="420"/>
                </a:cxn>
                <a:cxn ang="0">
                  <a:pos x="155" y="427"/>
                </a:cxn>
                <a:cxn ang="0">
                  <a:pos x="175" y="433"/>
                </a:cxn>
                <a:cxn ang="0">
                  <a:pos x="197" y="436"/>
                </a:cxn>
                <a:cxn ang="0">
                  <a:pos x="219" y="437"/>
                </a:cxn>
                <a:cxn ang="0">
                  <a:pos x="241" y="436"/>
                </a:cxn>
                <a:cxn ang="0">
                  <a:pos x="262" y="433"/>
                </a:cxn>
                <a:cxn ang="0">
                  <a:pos x="283" y="427"/>
                </a:cxn>
                <a:cxn ang="0">
                  <a:pos x="303" y="420"/>
                </a:cxn>
                <a:cxn ang="0">
                  <a:pos x="322" y="411"/>
                </a:cxn>
                <a:cxn ang="0">
                  <a:pos x="339" y="401"/>
                </a:cxn>
                <a:cxn ang="0">
                  <a:pos x="357" y="388"/>
                </a:cxn>
                <a:cxn ang="0">
                  <a:pos x="373" y="373"/>
                </a:cxn>
                <a:cxn ang="0">
                  <a:pos x="387" y="357"/>
                </a:cxn>
                <a:cxn ang="0">
                  <a:pos x="400" y="340"/>
                </a:cxn>
                <a:cxn ang="0">
                  <a:pos x="412" y="321"/>
                </a:cxn>
                <a:cxn ang="0">
                  <a:pos x="421" y="302"/>
                </a:cxn>
                <a:cxn ang="0">
                  <a:pos x="428" y="282"/>
                </a:cxn>
                <a:cxn ang="0">
                  <a:pos x="432" y="262"/>
                </a:cxn>
                <a:cxn ang="0">
                  <a:pos x="435" y="240"/>
                </a:cxn>
                <a:cxn ang="0">
                  <a:pos x="437" y="218"/>
                </a:cxn>
                <a:cxn ang="0">
                  <a:pos x="432" y="175"/>
                </a:cxn>
                <a:cxn ang="0">
                  <a:pos x="419" y="134"/>
                </a:cxn>
                <a:cxn ang="0">
                  <a:pos x="399" y="96"/>
                </a:cxn>
                <a:cxn ang="0">
                  <a:pos x="373" y="64"/>
                </a:cxn>
                <a:cxn ang="0">
                  <a:pos x="341" y="38"/>
                </a:cxn>
                <a:cxn ang="0">
                  <a:pos x="303" y="18"/>
                </a:cxn>
                <a:cxn ang="0">
                  <a:pos x="262" y="5"/>
                </a:cxn>
                <a:cxn ang="0">
                  <a:pos x="219" y="0"/>
                </a:cxn>
                <a:cxn ang="0">
                  <a:pos x="197" y="2"/>
                </a:cxn>
                <a:cxn ang="0">
                  <a:pos x="175" y="5"/>
                </a:cxn>
                <a:cxn ang="0">
                  <a:pos x="155" y="9"/>
                </a:cxn>
                <a:cxn ang="0">
                  <a:pos x="135" y="16"/>
                </a:cxn>
                <a:cxn ang="0">
                  <a:pos x="116" y="25"/>
                </a:cxn>
                <a:cxn ang="0">
                  <a:pos x="97" y="37"/>
                </a:cxn>
                <a:cxn ang="0">
                  <a:pos x="80" y="50"/>
                </a:cxn>
                <a:cxn ang="0">
                  <a:pos x="64" y="64"/>
                </a:cxn>
                <a:cxn ang="0">
                  <a:pos x="49" y="80"/>
                </a:cxn>
                <a:cxn ang="0">
                  <a:pos x="36" y="98"/>
                </a:cxn>
                <a:cxn ang="0">
                  <a:pos x="26" y="115"/>
                </a:cxn>
                <a:cxn ang="0">
                  <a:pos x="17" y="134"/>
                </a:cxn>
                <a:cxn ang="0">
                  <a:pos x="10" y="154"/>
                </a:cxn>
                <a:cxn ang="0">
                  <a:pos x="4" y="175"/>
                </a:cxn>
                <a:cxn ang="0">
                  <a:pos x="1" y="196"/>
                </a:cxn>
                <a:cxn ang="0">
                  <a:pos x="0" y="218"/>
                </a:cxn>
                <a:cxn ang="0">
                  <a:pos x="1" y="240"/>
                </a:cxn>
                <a:cxn ang="0">
                  <a:pos x="4" y="262"/>
                </a:cxn>
                <a:cxn ang="0">
                  <a:pos x="10" y="282"/>
                </a:cxn>
                <a:cxn ang="0">
                  <a:pos x="17" y="302"/>
                </a:cxn>
                <a:cxn ang="0">
                  <a:pos x="26" y="321"/>
                </a:cxn>
                <a:cxn ang="0">
                  <a:pos x="36" y="340"/>
                </a:cxn>
                <a:cxn ang="0">
                  <a:pos x="49" y="357"/>
                </a:cxn>
                <a:cxn ang="0">
                  <a:pos x="64" y="373"/>
                </a:cxn>
              </a:cxnLst>
              <a:rect l="0" t="0" r="r" b="b"/>
              <a:pathLst>
                <a:path w="437" h="437">
                  <a:moveTo>
                    <a:pt x="64" y="373"/>
                  </a:moveTo>
                  <a:lnTo>
                    <a:pt x="80" y="388"/>
                  </a:lnTo>
                  <a:lnTo>
                    <a:pt x="97" y="401"/>
                  </a:lnTo>
                  <a:lnTo>
                    <a:pt x="116" y="411"/>
                  </a:lnTo>
                  <a:lnTo>
                    <a:pt x="135" y="420"/>
                  </a:lnTo>
                  <a:lnTo>
                    <a:pt x="155" y="427"/>
                  </a:lnTo>
                  <a:lnTo>
                    <a:pt x="175" y="433"/>
                  </a:lnTo>
                  <a:lnTo>
                    <a:pt x="197" y="436"/>
                  </a:lnTo>
                  <a:lnTo>
                    <a:pt x="219" y="437"/>
                  </a:lnTo>
                  <a:lnTo>
                    <a:pt x="241" y="436"/>
                  </a:lnTo>
                  <a:lnTo>
                    <a:pt x="262" y="433"/>
                  </a:lnTo>
                  <a:lnTo>
                    <a:pt x="283" y="427"/>
                  </a:lnTo>
                  <a:lnTo>
                    <a:pt x="303" y="420"/>
                  </a:lnTo>
                  <a:lnTo>
                    <a:pt x="322" y="411"/>
                  </a:lnTo>
                  <a:lnTo>
                    <a:pt x="339" y="401"/>
                  </a:lnTo>
                  <a:lnTo>
                    <a:pt x="357" y="388"/>
                  </a:lnTo>
                  <a:lnTo>
                    <a:pt x="373" y="373"/>
                  </a:lnTo>
                  <a:lnTo>
                    <a:pt x="387" y="357"/>
                  </a:lnTo>
                  <a:lnTo>
                    <a:pt x="400" y="340"/>
                  </a:lnTo>
                  <a:lnTo>
                    <a:pt x="412" y="321"/>
                  </a:lnTo>
                  <a:lnTo>
                    <a:pt x="421" y="302"/>
                  </a:lnTo>
                  <a:lnTo>
                    <a:pt x="428" y="282"/>
                  </a:lnTo>
                  <a:lnTo>
                    <a:pt x="432" y="262"/>
                  </a:lnTo>
                  <a:lnTo>
                    <a:pt x="435" y="240"/>
                  </a:lnTo>
                  <a:lnTo>
                    <a:pt x="437" y="218"/>
                  </a:lnTo>
                  <a:lnTo>
                    <a:pt x="432" y="175"/>
                  </a:lnTo>
                  <a:lnTo>
                    <a:pt x="419" y="134"/>
                  </a:lnTo>
                  <a:lnTo>
                    <a:pt x="399" y="96"/>
                  </a:lnTo>
                  <a:lnTo>
                    <a:pt x="373" y="64"/>
                  </a:lnTo>
                  <a:lnTo>
                    <a:pt x="341" y="38"/>
                  </a:lnTo>
                  <a:lnTo>
                    <a:pt x="303" y="18"/>
                  </a:lnTo>
                  <a:lnTo>
                    <a:pt x="262" y="5"/>
                  </a:lnTo>
                  <a:lnTo>
                    <a:pt x="219" y="0"/>
                  </a:lnTo>
                  <a:lnTo>
                    <a:pt x="197" y="2"/>
                  </a:lnTo>
                  <a:lnTo>
                    <a:pt x="175" y="5"/>
                  </a:lnTo>
                  <a:lnTo>
                    <a:pt x="155" y="9"/>
                  </a:lnTo>
                  <a:lnTo>
                    <a:pt x="135" y="16"/>
                  </a:lnTo>
                  <a:lnTo>
                    <a:pt x="116" y="25"/>
                  </a:lnTo>
                  <a:lnTo>
                    <a:pt x="97" y="37"/>
                  </a:lnTo>
                  <a:lnTo>
                    <a:pt x="80" y="50"/>
                  </a:lnTo>
                  <a:lnTo>
                    <a:pt x="64" y="64"/>
                  </a:lnTo>
                  <a:lnTo>
                    <a:pt x="49" y="80"/>
                  </a:lnTo>
                  <a:lnTo>
                    <a:pt x="36" y="98"/>
                  </a:lnTo>
                  <a:lnTo>
                    <a:pt x="26" y="115"/>
                  </a:lnTo>
                  <a:lnTo>
                    <a:pt x="17" y="134"/>
                  </a:lnTo>
                  <a:lnTo>
                    <a:pt x="10" y="154"/>
                  </a:lnTo>
                  <a:lnTo>
                    <a:pt x="4" y="175"/>
                  </a:lnTo>
                  <a:lnTo>
                    <a:pt x="1" y="196"/>
                  </a:lnTo>
                  <a:lnTo>
                    <a:pt x="0" y="218"/>
                  </a:lnTo>
                  <a:lnTo>
                    <a:pt x="1" y="240"/>
                  </a:lnTo>
                  <a:lnTo>
                    <a:pt x="4" y="262"/>
                  </a:lnTo>
                  <a:lnTo>
                    <a:pt x="10" y="282"/>
                  </a:lnTo>
                  <a:lnTo>
                    <a:pt x="17" y="302"/>
                  </a:lnTo>
                  <a:lnTo>
                    <a:pt x="26" y="321"/>
                  </a:lnTo>
                  <a:lnTo>
                    <a:pt x="36" y="340"/>
                  </a:lnTo>
                  <a:lnTo>
                    <a:pt x="49" y="357"/>
                  </a:lnTo>
                  <a:lnTo>
                    <a:pt x="64" y="3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auto">
            <a:xfrm>
              <a:off x="4901" y="3893"/>
              <a:ext cx="71" cy="71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1" y="86"/>
                </a:cxn>
                <a:cxn ang="0">
                  <a:pos x="7" y="65"/>
                </a:cxn>
                <a:cxn ang="0">
                  <a:pos x="17" y="48"/>
                </a:cxn>
                <a:cxn ang="0">
                  <a:pos x="30" y="32"/>
                </a:cxn>
                <a:cxn ang="0">
                  <a:pos x="38" y="25"/>
                </a:cxn>
                <a:cxn ang="0">
                  <a:pos x="46" y="19"/>
                </a:cxn>
                <a:cxn ang="0">
                  <a:pos x="55" y="13"/>
                </a:cxn>
                <a:cxn ang="0">
                  <a:pos x="65" y="9"/>
                </a:cxn>
                <a:cxn ang="0">
                  <a:pos x="74" y="4"/>
                </a:cxn>
                <a:cxn ang="0">
                  <a:pos x="84" y="2"/>
                </a:cxn>
                <a:cxn ang="0">
                  <a:pos x="96" y="0"/>
                </a:cxn>
                <a:cxn ang="0">
                  <a:pos x="106" y="0"/>
                </a:cxn>
                <a:cxn ang="0">
                  <a:pos x="116" y="0"/>
                </a:cxn>
                <a:cxn ang="0">
                  <a:pos x="126" y="2"/>
                </a:cxn>
                <a:cxn ang="0">
                  <a:pos x="136" y="4"/>
                </a:cxn>
                <a:cxn ang="0">
                  <a:pos x="147" y="9"/>
                </a:cxn>
                <a:cxn ang="0">
                  <a:pos x="155" y="13"/>
                </a:cxn>
                <a:cxn ang="0">
                  <a:pos x="164" y="19"/>
                </a:cxn>
                <a:cxn ang="0">
                  <a:pos x="173" y="25"/>
                </a:cxn>
                <a:cxn ang="0">
                  <a:pos x="180" y="32"/>
                </a:cxn>
                <a:cxn ang="0">
                  <a:pos x="193" y="48"/>
                </a:cxn>
                <a:cxn ang="0">
                  <a:pos x="203" y="65"/>
                </a:cxn>
                <a:cxn ang="0">
                  <a:pos x="210" y="86"/>
                </a:cxn>
                <a:cxn ang="0">
                  <a:pos x="212" y="106"/>
                </a:cxn>
                <a:cxn ang="0">
                  <a:pos x="210" y="128"/>
                </a:cxn>
                <a:cxn ang="0">
                  <a:pos x="203" y="147"/>
                </a:cxn>
                <a:cxn ang="0">
                  <a:pos x="193" y="166"/>
                </a:cxn>
                <a:cxn ang="0">
                  <a:pos x="180" y="182"/>
                </a:cxn>
                <a:cxn ang="0">
                  <a:pos x="173" y="189"/>
                </a:cxn>
                <a:cxn ang="0">
                  <a:pos x="164" y="195"/>
                </a:cxn>
                <a:cxn ang="0">
                  <a:pos x="155" y="200"/>
                </a:cxn>
                <a:cxn ang="0">
                  <a:pos x="147" y="205"/>
                </a:cxn>
                <a:cxn ang="0">
                  <a:pos x="136" y="208"/>
                </a:cxn>
                <a:cxn ang="0">
                  <a:pos x="126" y="211"/>
                </a:cxn>
                <a:cxn ang="0">
                  <a:pos x="116" y="212"/>
                </a:cxn>
                <a:cxn ang="0">
                  <a:pos x="106" y="212"/>
                </a:cxn>
                <a:cxn ang="0">
                  <a:pos x="84" y="211"/>
                </a:cxn>
                <a:cxn ang="0">
                  <a:pos x="64" y="203"/>
                </a:cxn>
                <a:cxn ang="0">
                  <a:pos x="46" y="195"/>
                </a:cxn>
                <a:cxn ang="0">
                  <a:pos x="30" y="182"/>
                </a:cxn>
                <a:cxn ang="0">
                  <a:pos x="17" y="166"/>
                </a:cxn>
                <a:cxn ang="0">
                  <a:pos x="9" y="148"/>
                </a:cxn>
                <a:cxn ang="0">
                  <a:pos x="1" y="128"/>
                </a:cxn>
                <a:cxn ang="0">
                  <a:pos x="0" y="106"/>
                </a:cxn>
              </a:cxnLst>
              <a:rect l="0" t="0" r="r" b="b"/>
              <a:pathLst>
                <a:path w="212" h="212">
                  <a:moveTo>
                    <a:pt x="0" y="106"/>
                  </a:moveTo>
                  <a:lnTo>
                    <a:pt x="1" y="86"/>
                  </a:lnTo>
                  <a:lnTo>
                    <a:pt x="7" y="65"/>
                  </a:lnTo>
                  <a:lnTo>
                    <a:pt x="17" y="48"/>
                  </a:lnTo>
                  <a:lnTo>
                    <a:pt x="30" y="32"/>
                  </a:lnTo>
                  <a:lnTo>
                    <a:pt x="38" y="25"/>
                  </a:lnTo>
                  <a:lnTo>
                    <a:pt x="46" y="19"/>
                  </a:lnTo>
                  <a:lnTo>
                    <a:pt x="55" y="13"/>
                  </a:lnTo>
                  <a:lnTo>
                    <a:pt x="65" y="9"/>
                  </a:lnTo>
                  <a:lnTo>
                    <a:pt x="74" y="4"/>
                  </a:lnTo>
                  <a:lnTo>
                    <a:pt x="84" y="2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6" y="2"/>
                  </a:lnTo>
                  <a:lnTo>
                    <a:pt x="136" y="4"/>
                  </a:lnTo>
                  <a:lnTo>
                    <a:pt x="147" y="9"/>
                  </a:lnTo>
                  <a:lnTo>
                    <a:pt x="155" y="13"/>
                  </a:lnTo>
                  <a:lnTo>
                    <a:pt x="164" y="19"/>
                  </a:lnTo>
                  <a:lnTo>
                    <a:pt x="173" y="25"/>
                  </a:lnTo>
                  <a:lnTo>
                    <a:pt x="180" y="32"/>
                  </a:lnTo>
                  <a:lnTo>
                    <a:pt x="193" y="48"/>
                  </a:lnTo>
                  <a:lnTo>
                    <a:pt x="203" y="65"/>
                  </a:lnTo>
                  <a:lnTo>
                    <a:pt x="210" y="86"/>
                  </a:lnTo>
                  <a:lnTo>
                    <a:pt x="212" y="106"/>
                  </a:lnTo>
                  <a:lnTo>
                    <a:pt x="210" y="128"/>
                  </a:lnTo>
                  <a:lnTo>
                    <a:pt x="203" y="147"/>
                  </a:lnTo>
                  <a:lnTo>
                    <a:pt x="193" y="166"/>
                  </a:lnTo>
                  <a:lnTo>
                    <a:pt x="180" y="182"/>
                  </a:lnTo>
                  <a:lnTo>
                    <a:pt x="173" y="189"/>
                  </a:lnTo>
                  <a:lnTo>
                    <a:pt x="164" y="195"/>
                  </a:lnTo>
                  <a:lnTo>
                    <a:pt x="155" y="200"/>
                  </a:lnTo>
                  <a:lnTo>
                    <a:pt x="147" y="205"/>
                  </a:lnTo>
                  <a:lnTo>
                    <a:pt x="136" y="208"/>
                  </a:lnTo>
                  <a:lnTo>
                    <a:pt x="126" y="211"/>
                  </a:lnTo>
                  <a:lnTo>
                    <a:pt x="116" y="212"/>
                  </a:lnTo>
                  <a:lnTo>
                    <a:pt x="106" y="212"/>
                  </a:lnTo>
                  <a:lnTo>
                    <a:pt x="84" y="211"/>
                  </a:lnTo>
                  <a:lnTo>
                    <a:pt x="64" y="203"/>
                  </a:lnTo>
                  <a:lnTo>
                    <a:pt x="46" y="195"/>
                  </a:lnTo>
                  <a:lnTo>
                    <a:pt x="30" y="182"/>
                  </a:lnTo>
                  <a:lnTo>
                    <a:pt x="17" y="166"/>
                  </a:lnTo>
                  <a:lnTo>
                    <a:pt x="9" y="148"/>
                  </a:lnTo>
                  <a:lnTo>
                    <a:pt x="1" y="128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30"/>
            <p:cNvSpPr>
              <a:spLocks/>
            </p:cNvSpPr>
            <p:nvPr/>
          </p:nvSpPr>
          <p:spPr bwMode="auto">
            <a:xfrm>
              <a:off x="4657" y="3749"/>
              <a:ext cx="412" cy="444"/>
            </a:xfrm>
            <a:custGeom>
              <a:avLst/>
              <a:gdLst/>
              <a:ahLst/>
              <a:cxnLst>
                <a:cxn ang="0">
                  <a:pos x="41" y="861"/>
                </a:cxn>
                <a:cxn ang="0">
                  <a:pos x="184" y="783"/>
                </a:cxn>
                <a:cxn ang="0">
                  <a:pos x="177" y="597"/>
                </a:cxn>
                <a:cxn ang="0">
                  <a:pos x="132" y="522"/>
                </a:cxn>
                <a:cxn ang="0">
                  <a:pos x="107" y="307"/>
                </a:cxn>
                <a:cxn ang="0">
                  <a:pos x="218" y="112"/>
                </a:cxn>
                <a:cxn ang="0">
                  <a:pos x="321" y="47"/>
                </a:cxn>
                <a:cxn ang="0">
                  <a:pos x="441" y="19"/>
                </a:cxn>
                <a:cxn ang="0">
                  <a:pos x="572" y="38"/>
                </a:cxn>
                <a:cxn ang="0">
                  <a:pos x="724" y="8"/>
                </a:cxn>
                <a:cxn ang="0">
                  <a:pos x="942" y="29"/>
                </a:cxn>
                <a:cxn ang="0">
                  <a:pos x="1122" y="192"/>
                </a:cxn>
                <a:cxn ang="0">
                  <a:pos x="1161" y="391"/>
                </a:cxn>
                <a:cxn ang="0">
                  <a:pos x="1096" y="426"/>
                </a:cxn>
                <a:cxn ang="0">
                  <a:pos x="1047" y="368"/>
                </a:cxn>
                <a:cxn ang="0">
                  <a:pos x="990" y="211"/>
                </a:cxn>
                <a:cxn ang="0">
                  <a:pos x="849" y="125"/>
                </a:cxn>
                <a:cxn ang="0">
                  <a:pos x="698" y="140"/>
                </a:cxn>
                <a:cxn ang="0">
                  <a:pos x="615" y="179"/>
                </a:cxn>
                <a:cxn ang="0">
                  <a:pos x="538" y="153"/>
                </a:cxn>
                <a:cxn ang="0">
                  <a:pos x="412" y="144"/>
                </a:cxn>
                <a:cxn ang="0">
                  <a:pos x="274" y="227"/>
                </a:cxn>
                <a:cxn ang="0">
                  <a:pos x="221" y="376"/>
                </a:cxn>
                <a:cxn ang="0">
                  <a:pos x="263" y="509"/>
                </a:cxn>
                <a:cxn ang="0">
                  <a:pos x="299" y="567"/>
                </a:cxn>
                <a:cxn ang="0">
                  <a:pos x="327" y="735"/>
                </a:cxn>
                <a:cxn ang="0">
                  <a:pos x="177" y="947"/>
                </a:cxn>
                <a:cxn ang="0">
                  <a:pos x="284" y="983"/>
                </a:cxn>
                <a:cxn ang="0">
                  <a:pos x="331" y="981"/>
                </a:cxn>
                <a:cxn ang="0">
                  <a:pos x="457" y="927"/>
                </a:cxn>
                <a:cxn ang="0">
                  <a:pos x="541" y="783"/>
                </a:cxn>
                <a:cxn ang="0">
                  <a:pos x="527" y="636"/>
                </a:cxn>
                <a:cxn ang="0">
                  <a:pos x="488" y="562"/>
                </a:cxn>
                <a:cxn ang="0">
                  <a:pos x="456" y="539"/>
                </a:cxn>
                <a:cxn ang="0">
                  <a:pos x="463" y="464"/>
                </a:cxn>
                <a:cxn ang="0">
                  <a:pos x="543" y="455"/>
                </a:cxn>
                <a:cxn ang="0">
                  <a:pos x="653" y="482"/>
                </a:cxn>
                <a:cxn ang="0">
                  <a:pos x="704" y="539"/>
                </a:cxn>
                <a:cxn ang="0">
                  <a:pos x="663" y="599"/>
                </a:cxn>
                <a:cxn ang="0">
                  <a:pos x="665" y="771"/>
                </a:cxn>
                <a:cxn ang="0">
                  <a:pos x="557" y="998"/>
                </a:cxn>
                <a:cxn ang="0">
                  <a:pos x="451" y="1071"/>
                </a:cxn>
                <a:cxn ang="0">
                  <a:pos x="695" y="1121"/>
                </a:cxn>
                <a:cxn ang="0">
                  <a:pos x="742" y="1011"/>
                </a:cxn>
                <a:cxn ang="0">
                  <a:pos x="897" y="924"/>
                </a:cxn>
                <a:cxn ang="0">
                  <a:pos x="1012" y="738"/>
                </a:cxn>
                <a:cxn ang="0">
                  <a:pos x="967" y="501"/>
                </a:cxn>
                <a:cxn ang="0">
                  <a:pos x="1107" y="635"/>
                </a:cxn>
                <a:cxn ang="0">
                  <a:pos x="1215" y="857"/>
                </a:cxn>
                <a:cxn ang="0">
                  <a:pos x="945" y="1036"/>
                </a:cxn>
                <a:cxn ang="0">
                  <a:pos x="1052" y="1079"/>
                </a:cxn>
                <a:cxn ang="0">
                  <a:pos x="302" y="1104"/>
                </a:cxn>
                <a:cxn ang="0">
                  <a:pos x="158" y="1074"/>
                </a:cxn>
                <a:cxn ang="0">
                  <a:pos x="39" y="988"/>
                </a:cxn>
              </a:cxnLst>
              <a:rect l="0" t="0" r="r" b="b"/>
              <a:pathLst>
                <a:path w="1235" h="1332">
                  <a:moveTo>
                    <a:pt x="6" y="893"/>
                  </a:moveTo>
                  <a:lnTo>
                    <a:pt x="10" y="886"/>
                  </a:lnTo>
                  <a:lnTo>
                    <a:pt x="14" y="880"/>
                  </a:lnTo>
                  <a:lnTo>
                    <a:pt x="19" y="875"/>
                  </a:lnTo>
                  <a:lnTo>
                    <a:pt x="26" y="869"/>
                  </a:lnTo>
                  <a:lnTo>
                    <a:pt x="32" y="866"/>
                  </a:lnTo>
                  <a:lnTo>
                    <a:pt x="41" y="861"/>
                  </a:lnTo>
                  <a:lnTo>
                    <a:pt x="48" y="860"/>
                  </a:lnTo>
                  <a:lnTo>
                    <a:pt x="57" y="859"/>
                  </a:lnTo>
                  <a:lnTo>
                    <a:pt x="87" y="853"/>
                  </a:lnTo>
                  <a:lnTo>
                    <a:pt x="116" y="843"/>
                  </a:lnTo>
                  <a:lnTo>
                    <a:pt x="142" y="827"/>
                  </a:lnTo>
                  <a:lnTo>
                    <a:pt x="165" y="806"/>
                  </a:lnTo>
                  <a:lnTo>
                    <a:pt x="184" y="783"/>
                  </a:lnTo>
                  <a:lnTo>
                    <a:pt x="199" y="755"/>
                  </a:lnTo>
                  <a:lnTo>
                    <a:pt x="207" y="726"/>
                  </a:lnTo>
                  <a:lnTo>
                    <a:pt x="210" y="694"/>
                  </a:lnTo>
                  <a:lnTo>
                    <a:pt x="207" y="670"/>
                  </a:lnTo>
                  <a:lnTo>
                    <a:pt x="202" y="645"/>
                  </a:lnTo>
                  <a:lnTo>
                    <a:pt x="192" y="620"/>
                  </a:lnTo>
                  <a:lnTo>
                    <a:pt x="177" y="597"/>
                  </a:lnTo>
                  <a:lnTo>
                    <a:pt x="178" y="597"/>
                  </a:lnTo>
                  <a:lnTo>
                    <a:pt x="178" y="599"/>
                  </a:lnTo>
                  <a:lnTo>
                    <a:pt x="178" y="599"/>
                  </a:lnTo>
                  <a:lnTo>
                    <a:pt x="180" y="600"/>
                  </a:lnTo>
                  <a:lnTo>
                    <a:pt x="162" y="575"/>
                  </a:lnTo>
                  <a:lnTo>
                    <a:pt x="147" y="549"/>
                  </a:lnTo>
                  <a:lnTo>
                    <a:pt x="132" y="522"/>
                  </a:lnTo>
                  <a:lnTo>
                    <a:pt x="120" y="494"/>
                  </a:lnTo>
                  <a:lnTo>
                    <a:pt x="112" y="465"/>
                  </a:lnTo>
                  <a:lnTo>
                    <a:pt x="106" y="436"/>
                  </a:lnTo>
                  <a:lnTo>
                    <a:pt x="102" y="405"/>
                  </a:lnTo>
                  <a:lnTo>
                    <a:pt x="100" y="376"/>
                  </a:lnTo>
                  <a:lnTo>
                    <a:pt x="102" y="342"/>
                  </a:lnTo>
                  <a:lnTo>
                    <a:pt x="107" y="307"/>
                  </a:lnTo>
                  <a:lnTo>
                    <a:pt x="116" y="272"/>
                  </a:lnTo>
                  <a:lnTo>
                    <a:pt x="128" y="240"/>
                  </a:lnTo>
                  <a:lnTo>
                    <a:pt x="142" y="208"/>
                  </a:lnTo>
                  <a:lnTo>
                    <a:pt x="160" y="179"/>
                  </a:lnTo>
                  <a:lnTo>
                    <a:pt x="181" y="150"/>
                  </a:lnTo>
                  <a:lnTo>
                    <a:pt x="205" y="124"/>
                  </a:lnTo>
                  <a:lnTo>
                    <a:pt x="218" y="112"/>
                  </a:lnTo>
                  <a:lnTo>
                    <a:pt x="231" y="100"/>
                  </a:lnTo>
                  <a:lnTo>
                    <a:pt x="245" y="89"/>
                  </a:lnTo>
                  <a:lnTo>
                    <a:pt x="260" y="79"/>
                  </a:lnTo>
                  <a:lnTo>
                    <a:pt x="274" y="70"/>
                  </a:lnTo>
                  <a:lnTo>
                    <a:pt x="290" y="61"/>
                  </a:lnTo>
                  <a:lnTo>
                    <a:pt x="305" y="54"/>
                  </a:lnTo>
                  <a:lnTo>
                    <a:pt x="321" y="47"/>
                  </a:lnTo>
                  <a:lnTo>
                    <a:pt x="338" y="40"/>
                  </a:lnTo>
                  <a:lnTo>
                    <a:pt x="354" y="35"/>
                  </a:lnTo>
                  <a:lnTo>
                    <a:pt x="372" y="29"/>
                  </a:lnTo>
                  <a:lnTo>
                    <a:pt x="387" y="26"/>
                  </a:lnTo>
                  <a:lnTo>
                    <a:pt x="405" y="24"/>
                  </a:lnTo>
                  <a:lnTo>
                    <a:pt x="422" y="21"/>
                  </a:lnTo>
                  <a:lnTo>
                    <a:pt x="441" y="19"/>
                  </a:lnTo>
                  <a:lnTo>
                    <a:pt x="459" y="19"/>
                  </a:lnTo>
                  <a:lnTo>
                    <a:pt x="477" y="19"/>
                  </a:lnTo>
                  <a:lnTo>
                    <a:pt x="496" y="21"/>
                  </a:lnTo>
                  <a:lnTo>
                    <a:pt x="517" y="24"/>
                  </a:lnTo>
                  <a:lnTo>
                    <a:pt x="536" y="28"/>
                  </a:lnTo>
                  <a:lnTo>
                    <a:pt x="554" y="32"/>
                  </a:lnTo>
                  <a:lnTo>
                    <a:pt x="572" y="38"/>
                  </a:lnTo>
                  <a:lnTo>
                    <a:pt x="591" y="44"/>
                  </a:lnTo>
                  <a:lnTo>
                    <a:pt x="608" y="51"/>
                  </a:lnTo>
                  <a:lnTo>
                    <a:pt x="630" y="40"/>
                  </a:lnTo>
                  <a:lnTo>
                    <a:pt x="652" y="29"/>
                  </a:lnTo>
                  <a:lnTo>
                    <a:pt x="675" y="21"/>
                  </a:lnTo>
                  <a:lnTo>
                    <a:pt x="700" y="13"/>
                  </a:lnTo>
                  <a:lnTo>
                    <a:pt x="724" y="8"/>
                  </a:lnTo>
                  <a:lnTo>
                    <a:pt x="749" y="3"/>
                  </a:lnTo>
                  <a:lnTo>
                    <a:pt x="774" y="2"/>
                  </a:lnTo>
                  <a:lnTo>
                    <a:pt x="800" y="0"/>
                  </a:lnTo>
                  <a:lnTo>
                    <a:pt x="837" y="2"/>
                  </a:lnTo>
                  <a:lnTo>
                    <a:pt x="874" y="8"/>
                  </a:lnTo>
                  <a:lnTo>
                    <a:pt x="909" y="16"/>
                  </a:lnTo>
                  <a:lnTo>
                    <a:pt x="942" y="29"/>
                  </a:lnTo>
                  <a:lnTo>
                    <a:pt x="974" y="44"/>
                  </a:lnTo>
                  <a:lnTo>
                    <a:pt x="1004" y="63"/>
                  </a:lnTo>
                  <a:lnTo>
                    <a:pt x="1033" y="85"/>
                  </a:lnTo>
                  <a:lnTo>
                    <a:pt x="1060" y="108"/>
                  </a:lnTo>
                  <a:lnTo>
                    <a:pt x="1083" y="134"/>
                  </a:lnTo>
                  <a:lnTo>
                    <a:pt x="1103" y="161"/>
                  </a:lnTo>
                  <a:lnTo>
                    <a:pt x="1122" y="192"/>
                  </a:lnTo>
                  <a:lnTo>
                    <a:pt x="1137" y="224"/>
                  </a:lnTo>
                  <a:lnTo>
                    <a:pt x="1150" y="259"/>
                  </a:lnTo>
                  <a:lnTo>
                    <a:pt x="1158" y="294"/>
                  </a:lnTo>
                  <a:lnTo>
                    <a:pt x="1164" y="330"/>
                  </a:lnTo>
                  <a:lnTo>
                    <a:pt x="1166" y="368"/>
                  </a:lnTo>
                  <a:lnTo>
                    <a:pt x="1164" y="379"/>
                  </a:lnTo>
                  <a:lnTo>
                    <a:pt x="1161" y="391"/>
                  </a:lnTo>
                  <a:lnTo>
                    <a:pt x="1155" y="401"/>
                  </a:lnTo>
                  <a:lnTo>
                    <a:pt x="1148" y="410"/>
                  </a:lnTo>
                  <a:lnTo>
                    <a:pt x="1139" y="417"/>
                  </a:lnTo>
                  <a:lnTo>
                    <a:pt x="1129" y="423"/>
                  </a:lnTo>
                  <a:lnTo>
                    <a:pt x="1119" y="426"/>
                  </a:lnTo>
                  <a:lnTo>
                    <a:pt x="1107" y="427"/>
                  </a:lnTo>
                  <a:lnTo>
                    <a:pt x="1096" y="426"/>
                  </a:lnTo>
                  <a:lnTo>
                    <a:pt x="1084" y="423"/>
                  </a:lnTo>
                  <a:lnTo>
                    <a:pt x="1074" y="417"/>
                  </a:lnTo>
                  <a:lnTo>
                    <a:pt x="1064" y="410"/>
                  </a:lnTo>
                  <a:lnTo>
                    <a:pt x="1057" y="401"/>
                  </a:lnTo>
                  <a:lnTo>
                    <a:pt x="1051" y="391"/>
                  </a:lnTo>
                  <a:lnTo>
                    <a:pt x="1048" y="379"/>
                  </a:lnTo>
                  <a:lnTo>
                    <a:pt x="1047" y="368"/>
                  </a:lnTo>
                  <a:lnTo>
                    <a:pt x="1045" y="343"/>
                  </a:lnTo>
                  <a:lnTo>
                    <a:pt x="1042" y="318"/>
                  </a:lnTo>
                  <a:lnTo>
                    <a:pt x="1036" y="295"/>
                  </a:lnTo>
                  <a:lnTo>
                    <a:pt x="1028" y="273"/>
                  </a:lnTo>
                  <a:lnTo>
                    <a:pt x="1017" y="252"/>
                  </a:lnTo>
                  <a:lnTo>
                    <a:pt x="1004" y="231"/>
                  </a:lnTo>
                  <a:lnTo>
                    <a:pt x="990" y="211"/>
                  </a:lnTo>
                  <a:lnTo>
                    <a:pt x="974" y="193"/>
                  </a:lnTo>
                  <a:lnTo>
                    <a:pt x="957" y="177"/>
                  </a:lnTo>
                  <a:lnTo>
                    <a:pt x="936" y="163"/>
                  </a:lnTo>
                  <a:lnTo>
                    <a:pt x="916" y="150"/>
                  </a:lnTo>
                  <a:lnTo>
                    <a:pt x="894" y="140"/>
                  </a:lnTo>
                  <a:lnTo>
                    <a:pt x="872" y="131"/>
                  </a:lnTo>
                  <a:lnTo>
                    <a:pt x="849" y="125"/>
                  </a:lnTo>
                  <a:lnTo>
                    <a:pt x="824" y="122"/>
                  </a:lnTo>
                  <a:lnTo>
                    <a:pt x="800" y="121"/>
                  </a:lnTo>
                  <a:lnTo>
                    <a:pt x="778" y="122"/>
                  </a:lnTo>
                  <a:lnTo>
                    <a:pt x="758" y="124"/>
                  </a:lnTo>
                  <a:lnTo>
                    <a:pt x="737" y="128"/>
                  </a:lnTo>
                  <a:lnTo>
                    <a:pt x="717" y="132"/>
                  </a:lnTo>
                  <a:lnTo>
                    <a:pt x="698" y="140"/>
                  </a:lnTo>
                  <a:lnTo>
                    <a:pt x="681" y="148"/>
                  </a:lnTo>
                  <a:lnTo>
                    <a:pt x="663" y="157"/>
                  </a:lnTo>
                  <a:lnTo>
                    <a:pt x="647" y="167"/>
                  </a:lnTo>
                  <a:lnTo>
                    <a:pt x="640" y="172"/>
                  </a:lnTo>
                  <a:lnTo>
                    <a:pt x="631" y="176"/>
                  </a:lnTo>
                  <a:lnTo>
                    <a:pt x="624" y="177"/>
                  </a:lnTo>
                  <a:lnTo>
                    <a:pt x="615" y="179"/>
                  </a:lnTo>
                  <a:lnTo>
                    <a:pt x="607" y="179"/>
                  </a:lnTo>
                  <a:lnTo>
                    <a:pt x="598" y="177"/>
                  </a:lnTo>
                  <a:lnTo>
                    <a:pt x="589" y="176"/>
                  </a:lnTo>
                  <a:lnTo>
                    <a:pt x="582" y="172"/>
                  </a:lnTo>
                  <a:lnTo>
                    <a:pt x="569" y="164"/>
                  </a:lnTo>
                  <a:lnTo>
                    <a:pt x="554" y="159"/>
                  </a:lnTo>
                  <a:lnTo>
                    <a:pt x="538" y="153"/>
                  </a:lnTo>
                  <a:lnTo>
                    <a:pt x="522" y="148"/>
                  </a:lnTo>
                  <a:lnTo>
                    <a:pt x="507" y="144"/>
                  </a:lnTo>
                  <a:lnTo>
                    <a:pt x="491" y="141"/>
                  </a:lnTo>
                  <a:lnTo>
                    <a:pt x="475" y="140"/>
                  </a:lnTo>
                  <a:lnTo>
                    <a:pt x="459" y="140"/>
                  </a:lnTo>
                  <a:lnTo>
                    <a:pt x="435" y="141"/>
                  </a:lnTo>
                  <a:lnTo>
                    <a:pt x="412" y="144"/>
                  </a:lnTo>
                  <a:lnTo>
                    <a:pt x="389" y="150"/>
                  </a:lnTo>
                  <a:lnTo>
                    <a:pt x="367" y="157"/>
                  </a:lnTo>
                  <a:lnTo>
                    <a:pt x="347" y="167"/>
                  </a:lnTo>
                  <a:lnTo>
                    <a:pt x="327" y="179"/>
                  </a:lnTo>
                  <a:lnTo>
                    <a:pt x="308" y="193"/>
                  </a:lnTo>
                  <a:lnTo>
                    <a:pt x="290" y="209"/>
                  </a:lnTo>
                  <a:lnTo>
                    <a:pt x="274" y="227"/>
                  </a:lnTo>
                  <a:lnTo>
                    <a:pt x="260" y="246"/>
                  </a:lnTo>
                  <a:lnTo>
                    <a:pt x="248" y="266"/>
                  </a:lnTo>
                  <a:lnTo>
                    <a:pt x="238" y="286"/>
                  </a:lnTo>
                  <a:lnTo>
                    <a:pt x="231" y="308"/>
                  </a:lnTo>
                  <a:lnTo>
                    <a:pt x="225" y="330"/>
                  </a:lnTo>
                  <a:lnTo>
                    <a:pt x="222" y="353"/>
                  </a:lnTo>
                  <a:lnTo>
                    <a:pt x="221" y="376"/>
                  </a:lnTo>
                  <a:lnTo>
                    <a:pt x="222" y="395"/>
                  </a:lnTo>
                  <a:lnTo>
                    <a:pt x="223" y="416"/>
                  </a:lnTo>
                  <a:lnTo>
                    <a:pt x="228" y="435"/>
                  </a:lnTo>
                  <a:lnTo>
                    <a:pt x="235" y="453"/>
                  </a:lnTo>
                  <a:lnTo>
                    <a:pt x="242" y="472"/>
                  </a:lnTo>
                  <a:lnTo>
                    <a:pt x="251" y="491"/>
                  </a:lnTo>
                  <a:lnTo>
                    <a:pt x="263" y="509"/>
                  </a:lnTo>
                  <a:lnTo>
                    <a:pt x="274" y="526"/>
                  </a:lnTo>
                  <a:lnTo>
                    <a:pt x="274" y="526"/>
                  </a:lnTo>
                  <a:lnTo>
                    <a:pt x="276" y="526"/>
                  </a:lnTo>
                  <a:lnTo>
                    <a:pt x="276" y="527"/>
                  </a:lnTo>
                  <a:lnTo>
                    <a:pt x="276" y="527"/>
                  </a:lnTo>
                  <a:lnTo>
                    <a:pt x="287" y="546"/>
                  </a:lnTo>
                  <a:lnTo>
                    <a:pt x="299" y="567"/>
                  </a:lnTo>
                  <a:lnTo>
                    <a:pt x="308" y="587"/>
                  </a:lnTo>
                  <a:lnTo>
                    <a:pt x="316" y="609"/>
                  </a:lnTo>
                  <a:lnTo>
                    <a:pt x="322" y="629"/>
                  </a:lnTo>
                  <a:lnTo>
                    <a:pt x="327" y="651"/>
                  </a:lnTo>
                  <a:lnTo>
                    <a:pt x="328" y="673"/>
                  </a:lnTo>
                  <a:lnTo>
                    <a:pt x="329" y="694"/>
                  </a:lnTo>
                  <a:lnTo>
                    <a:pt x="327" y="735"/>
                  </a:lnTo>
                  <a:lnTo>
                    <a:pt x="318" y="773"/>
                  </a:lnTo>
                  <a:lnTo>
                    <a:pt x="305" y="809"/>
                  </a:lnTo>
                  <a:lnTo>
                    <a:pt x="287" y="844"/>
                  </a:lnTo>
                  <a:lnTo>
                    <a:pt x="266" y="875"/>
                  </a:lnTo>
                  <a:lnTo>
                    <a:pt x="239" y="902"/>
                  </a:lnTo>
                  <a:lnTo>
                    <a:pt x="210" y="927"/>
                  </a:lnTo>
                  <a:lnTo>
                    <a:pt x="177" y="947"/>
                  </a:lnTo>
                  <a:lnTo>
                    <a:pt x="192" y="956"/>
                  </a:lnTo>
                  <a:lnTo>
                    <a:pt x="206" y="963"/>
                  </a:lnTo>
                  <a:lnTo>
                    <a:pt x="221" y="969"/>
                  </a:lnTo>
                  <a:lnTo>
                    <a:pt x="237" y="973"/>
                  </a:lnTo>
                  <a:lnTo>
                    <a:pt x="252" y="978"/>
                  </a:lnTo>
                  <a:lnTo>
                    <a:pt x="268" y="981"/>
                  </a:lnTo>
                  <a:lnTo>
                    <a:pt x="284" y="983"/>
                  </a:lnTo>
                  <a:lnTo>
                    <a:pt x="302" y="983"/>
                  </a:lnTo>
                  <a:lnTo>
                    <a:pt x="305" y="983"/>
                  </a:lnTo>
                  <a:lnTo>
                    <a:pt x="309" y="982"/>
                  </a:lnTo>
                  <a:lnTo>
                    <a:pt x="312" y="982"/>
                  </a:lnTo>
                  <a:lnTo>
                    <a:pt x="315" y="982"/>
                  </a:lnTo>
                  <a:lnTo>
                    <a:pt x="315" y="981"/>
                  </a:lnTo>
                  <a:lnTo>
                    <a:pt x="331" y="981"/>
                  </a:lnTo>
                  <a:lnTo>
                    <a:pt x="351" y="978"/>
                  </a:lnTo>
                  <a:lnTo>
                    <a:pt x="370" y="973"/>
                  </a:lnTo>
                  <a:lnTo>
                    <a:pt x="389" y="966"/>
                  </a:lnTo>
                  <a:lnTo>
                    <a:pt x="406" y="959"/>
                  </a:lnTo>
                  <a:lnTo>
                    <a:pt x="424" y="950"/>
                  </a:lnTo>
                  <a:lnTo>
                    <a:pt x="441" y="938"/>
                  </a:lnTo>
                  <a:lnTo>
                    <a:pt x="457" y="927"/>
                  </a:lnTo>
                  <a:lnTo>
                    <a:pt x="472" y="912"/>
                  </a:lnTo>
                  <a:lnTo>
                    <a:pt x="489" y="893"/>
                  </a:lnTo>
                  <a:lnTo>
                    <a:pt x="504" y="873"/>
                  </a:lnTo>
                  <a:lnTo>
                    <a:pt x="517" y="853"/>
                  </a:lnTo>
                  <a:lnTo>
                    <a:pt x="527" y="831"/>
                  </a:lnTo>
                  <a:lnTo>
                    <a:pt x="536" y="808"/>
                  </a:lnTo>
                  <a:lnTo>
                    <a:pt x="541" y="783"/>
                  </a:lnTo>
                  <a:lnTo>
                    <a:pt x="544" y="758"/>
                  </a:lnTo>
                  <a:lnTo>
                    <a:pt x="546" y="734"/>
                  </a:lnTo>
                  <a:lnTo>
                    <a:pt x="544" y="713"/>
                  </a:lnTo>
                  <a:lnTo>
                    <a:pt x="543" y="694"/>
                  </a:lnTo>
                  <a:lnTo>
                    <a:pt x="538" y="674"/>
                  </a:lnTo>
                  <a:lnTo>
                    <a:pt x="534" y="655"/>
                  </a:lnTo>
                  <a:lnTo>
                    <a:pt x="527" y="636"/>
                  </a:lnTo>
                  <a:lnTo>
                    <a:pt x="518" y="619"/>
                  </a:lnTo>
                  <a:lnTo>
                    <a:pt x="509" y="602"/>
                  </a:lnTo>
                  <a:lnTo>
                    <a:pt x="498" y="586"/>
                  </a:lnTo>
                  <a:lnTo>
                    <a:pt x="495" y="580"/>
                  </a:lnTo>
                  <a:lnTo>
                    <a:pt x="492" y="574"/>
                  </a:lnTo>
                  <a:lnTo>
                    <a:pt x="491" y="568"/>
                  </a:lnTo>
                  <a:lnTo>
                    <a:pt x="488" y="562"/>
                  </a:lnTo>
                  <a:lnTo>
                    <a:pt x="486" y="562"/>
                  </a:lnTo>
                  <a:lnTo>
                    <a:pt x="486" y="562"/>
                  </a:lnTo>
                  <a:lnTo>
                    <a:pt x="485" y="562"/>
                  </a:lnTo>
                  <a:lnTo>
                    <a:pt x="483" y="561"/>
                  </a:lnTo>
                  <a:lnTo>
                    <a:pt x="473" y="555"/>
                  </a:lnTo>
                  <a:lnTo>
                    <a:pt x="463" y="548"/>
                  </a:lnTo>
                  <a:lnTo>
                    <a:pt x="456" y="539"/>
                  </a:lnTo>
                  <a:lnTo>
                    <a:pt x="451" y="529"/>
                  </a:lnTo>
                  <a:lnTo>
                    <a:pt x="447" y="519"/>
                  </a:lnTo>
                  <a:lnTo>
                    <a:pt x="446" y="507"/>
                  </a:lnTo>
                  <a:lnTo>
                    <a:pt x="447" y="496"/>
                  </a:lnTo>
                  <a:lnTo>
                    <a:pt x="450" y="484"/>
                  </a:lnTo>
                  <a:lnTo>
                    <a:pt x="456" y="472"/>
                  </a:lnTo>
                  <a:lnTo>
                    <a:pt x="463" y="464"/>
                  </a:lnTo>
                  <a:lnTo>
                    <a:pt x="472" y="456"/>
                  </a:lnTo>
                  <a:lnTo>
                    <a:pt x="482" y="450"/>
                  </a:lnTo>
                  <a:lnTo>
                    <a:pt x="492" y="446"/>
                  </a:lnTo>
                  <a:lnTo>
                    <a:pt x="504" y="445"/>
                  </a:lnTo>
                  <a:lnTo>
                    <a:pt x="517" y="446"/>
                  </a:lnTo>
                  <a:lnTo>
                    <a:pt x="528" y="449"/>
                  </a:lnTo>
                  <a:lnTo>
                    <a:pt x="543" y="455"/>
                  </a:lnTo>
                  <a:lnTo>
                    <a:pt x="557" y="461"/>
                  </a:lnTo>
                  <a:lnTo>
                    <a:pt x="573" y="465"/>
                  </a:lnTo>
                  <a:lnTo>
                    <a:pt x="589" y="469"/>
                  </a:lnTo>
                  <a:lnTo>
                    <a:pt x="604" y="472"/>
                  </a:lnTo>
                  <a:lnTo>
                    <a:pt x="620" y="477"/>
                  </a:lnTo>
                  <a:lnTo>
                    <a:pt x="637" y="480"/>
                  </a:lnTo>
                  <a:lnTo>
                    <a:pt x="653" y="482"/>
                  </a:lnTo>
                  <a:lnTo>
                    <a:pt x="665" y="485"/>
                  </a:lnTo>
                  <a:lnTo>
                    <a:pt x="675" y="491"/>
                  </a:lnTo>
                  <a:lnTo>
                    <a:pt x="684" y="498"/>
                  </a:lnTo>
                  <a:lnTo>
                    <a:pt x="692" y="507"/>
                  </a:lnTo>
                  <a:lnTo>
                    <a:pt x="698" y="517"/>
                  </a:lnTo>
                  <a:lnTo>
                    <a:pt x="701" y="527"/>
                  </a:lnTo>
                  <a:lnTo>
                    <a:pt x="704" y="539"/>
                  </a:lnTo>
                  <a:lnTo>
                    <a:pt x="702" y="552"/>
                  </a:lnTo>
                  <a:lnTo>
                    <a:pt x="700" y="562"/>
                  </a:lnTo>
                  <a:lnTo>
                    <a:pt x="695" y="572"/>
                  </a:lnTo>
                  <a:lnTo>
                    <a:pt x="689" y="581"/>
                  </a:lnTo>
                  <a:lnTo>
                    <a:pt x="682" y="588"/>
                  </a:lnTo>
                  <a:lnTo>
                    <a:pt x="673" y="594"/>
                  </a:lnTo>
                  <a:lnTo>
                    <a:pt x="663" y="599"/>
                  </a:lnTo>
                  <a:lnTo>
                    <a:pt x="653" y="602"/>
                  </a:lnTo>
                  <a:lnTo>
                    <a:pt x="642" y="602"/>
                  </a:lnTo>
                  <a:lnTo>
                    <a:pt x="652" y="633"/>
                  </a:lnTo>
                  <a:lnTo>
                    <a:pt x="660" y="665"/>
                  </a:lnTo>
                  <a:lnTo>
                    <a:pt x="665" y="699"/>
                  </a:lnTo>
                  <a:lnTo>
                    <a:pt x="666" y="734"/>
                  </a:lnTo>
                  <a:lnTo>
                    <a:pt x="665" y="771"/>
                  </a:lnTo>
                  <a:lnTo>
                    <a:pt x="659" y="808"/>
                  </a:lnTo>
                  <a:lnTo>
                    <a:pt x="650" y="843"/>
                  </a:lnTo>
                  <a:lnTo>
                    <a:pt x="639" y="876"/>
                  </a:lnTo>
                  <a:lnTo>
                    <a:pt x="623" y="909"/>
                  </a:lnTo>
                  <a:lnTo>
                    <a:pt x="604" y="941"/>
                  </a:lnTo>
                  <a:lnTo>
                    <a:pt x="582" y="970"/>
                  </a:lnTo>
                  <a:lnTo>
                    <a:pt x="557" y="998"/>
                  </a:lnTo>
                  <a:lnTo>
                    <a:pt x="543" y="1011"/>
                  </a:lnTo>
                  <a:lnTo>
                    <a:pt x="530" y="1023"/>
                  </a:lnTo>
                  <a:lnTo>
                    <a:pt x="514" y="1034"/>
                  </a:lnTo>
                  <a:lnTo>
                    <a:pt x="499" y="1044"/>
                  </a:lnTo>
                  <a:lnTo>
                    <a:pt x="483" y="1055"/>
                  </a:lnTo>
                  <a:lnTo>
                    <a:pt x="467" y="1063"/>
                  </a:lnTo>
                  <a:lnTo>
                    <a:pt x="451" y="1071"/>
                  </a:lnTo>
                  <a:lnTo>
                    <a:pt x="434" y="1078"/>
                  </a:lnTo>
                  <a:lnTo>
                    <a:pt x="434" y="1211"/>
                  </a:lnTo>
                  <a:lnTo>
                    <a:pt x="932" y="1211"/>
                  </a:lnTo>
                  <a:lnTo>
                    <a:pt x="932" y="1184"/>
                  </a:lnTo>
                  <a:lnTo>
                    <a:pt x="689" y="1184"/>
                  </a:lnTo>
                  <a:lnTo>
                    <a:pt x="694" y="1136"/>
                  </a:lnTo>
                  <a:lnTo>
                    <a:pt x="695" y="1121"/>
                  </a:lnTo>
                  <a:lnTo>
                    <a:pt x="698" y="1107"/>
                  </a:lnTo>
                  <a:lnTo>
                    <a:pt x="701" y="1092"/>
                  </a:lnTo>
                  <a:lnTo>
                    <a:pt x="705" y="1076"/>
                  </a:lnTo>
                  <a:lnTo>
                    <a:pt x="713" y="1059"/>
                  </a:lnTo>
                  <a:lnTo>
                    <a:pt x="720" y="1043"/>
                  </a:lnTo>
                  <a:lnTo>
                    <a:pt x="730" y="1027"/>
                  </a:lnTo>
                  <a:lnTo>
                    <a:pt x="742" y="1011"/>
                  </a:lnTo>
                  <a:lnTo>
                    <a:pt x="756" y="995"/>
                  </a:lnTo>
                  <a:lnTo>
                    <a:pt x="772" y="981"/>
                  </a:lnTo>
                  <a:lnTo>
                    <a:pt x="791" y="966"/>
                  </a:lnTo>
                  <a:lnTo>
                    <a:pt x="813" y="954"/>
                  </a:lnTo>
                  <a:lnTo>
                    <a:pt x="837" y="943"/>
                  </a:lnTo>
                  <a:lnTo>
                    <a:pt x="867" y="933"/>
                  </a:lnTo>
                  <a:lnTo>
                    <a:pt x="897" y="924"/>
                  </a:lnTo>
                  <a:lnTo>
                    <a:pt x="932" y="917"/>
                  </a:lnTo>
                  <a:lnTo>
                    <a:pt x="932" y="844"/>
                  </a:lnTo>
                  <a:lnTo>
                    <a:pt x="1057" y="844"/>
                  </a:lnTo>
                  <a:lnTo>
                    <a:pt x="1045" y="819"/>
                  </a:lnTo>
                  <a:lnTo>
                    <a:pt x="1033" y="795"/>
                  </a:lnTo>
                  <a:lnTo>
                    <a:pt x="1022" y="767"/>
                  </a:lnTo>
                  <a:lnTo>
                    <a:pt x="1012" y="738"/>
                  </a:lnTo>
                  <a:lnTo>
                    <a:pt x="1003" y="709"/>
                  </a:lnTo>
                  <a:lnTo>
                    <a:pt x="994" y="678"/>
                  </a:lnTo>
                  <a:lnTo>
                    <a:pt x="987" y="645"/>
                  </a:lnTo>
                  <a:lnTo>
                    <a:pt x="980" y="612"/>
                  </a:lnTo>
                  <a:lnTo>
                    <a:pt x="972" y="575"/>
                  </a:lnTo>
                  <a:lnTo>
                    <a:pt x="968" y="538"/>
                  </a:lnTo>
                  <a:lnTo>
                    <a:pt x="967" y="501"/>
                  </a:lnTo>
                  <a:lnTo>
                    <a:pt x="965" y="465"/>
                  </a:lnTo>
                  <a:lnTo>
                    <a:pt x="1086" y="464"/>
                  </a:lnTo>
                  <a:lnTo>
                    <a:pt x="1087" y="494"/>
                  </a:lnTo>
                  <a:lnTo>
                    <a:pt x="1089" y="526"/>
                  </a:lnTo>
                  <a:lnTo>
                    <a:pt x="1093" y="558"/>
                  </a:lnTo>
                  <a:lnTo>
                    <a:pt x="1097" y="590"/>
                  </a:lnTo>
                  <a:lnTo>
                    <a:pt x="1107" y="635"/>
                  </a:lnTo>
                  <a:lnTo>
                    <a:pt x="1119" y="678"/>
                  </a:lnTo>
                  <a:lnTo>
                    <a:pt x="1132" y="718"/>
                  </a:lnTo>
                  <a:lnTo>
                    <a:pt x="1147" y="754"/>
                  </a:lnTo>
                  <a:lnTo>
                    <a:pt x="1161" y="787"/>
                  </a:lnTo>
                  <a:lnTo>
                    <a:pt x="1179" y="815"/>
                  </a:lnTo>
                  <a:lnTo>
                    <a:pt x="1196" y="838"/>
                  </a:lnTo>
                  <a:lnTo>
                    <a:pt x="1215" y="857"/>
                  </a:lnTo>
                  <a:lnTo>
                    <a:pt x="1235" y="876"/>
                  </a:lnTo>
                  <a:lnTo>
                    <a:pt x="1235" y="963"/>
                  </a:lnTo>
                  <a:lnTo>
                    <a:pt x="1052" y="965"/>
                  </a:lnTo>
                  <a:lnTo>
                    <a:pt x="1052" y="1026"/>
                  </a:lnTo>
                  <a:lnTo>
                    <a:pt x="996" y="1030"/>
                  </a:lnTo>
                  <a:lnTo>
                    <a:pt x="970" y="1033"/>
                  </a:lnTo>
                  <a:lnTo>
                    <a:pt x="945" y="1036"/>
                  </a:lnTo>
                  <a:lnTo>
                    <a:pt x="923" y="1040"/>
                  </a:lnTo>
                  <a:lnTo>
                    <a:pt x="903" y="1046"/>
                  </a:lnTo>
                  <a:lnTo>
                    <a:pt x="885" y="1053"/>
                  </a:lnTo>
                  <a:lnTo>
                    <a:pt x="869" y="1060"/>
                  </a:lnTo>
                  <a:lnTo>
                    <a:pt x="855" y="1069"/>
                  </a:lnTo>
                  <a:lnTo>
                    <a:pt x="843" y="1079"/>
                  </a:lnTo>
                  <a:lnTo>
                    <a:pt x="1052" y="1079"/>
                  </a:lnTo>
                  <a:lnTo>
                    <a:pt x="1052" y="1332"/>
                  </a:lnTo>
                  <a:lnTo>
                    <a:pt x="315" y="1332"/>
                  </a:lnTo>
                  <a:lnTo>
                    <a:pt x="315" y="1103"/>
                  </a:lnTo>
                  <a:lnTo>
                    <a:pt x="312" y="1103"/>
                  </a:lnTo>
                  <a:lnTo>
                    <a:pt x="309" y="1103"/>
                  </a:lnTo>
                  <a:lnTo>
                    <a:pt x="305" y="1104"/>
                  </a:lnTo>
                  <a:lnTo>
                    <a:pt x="302" y="1104"/>
                  </a:lnTo>
                  <a:lnTo>
                    <a:pt x="280" y="1104"/>
                  </a:lnTo>
                  <a:lnTo>
                    <a:pt x="260" y="1101"/>
                  </a:lnTo>
                  <a:lnTo>
                    <a:pt x="238" y="1098"/>
                  </a:lnTo>
                  <a:lnTo>
                    <a:pt x="218" y="1094"/>
                  </a:lnTo>
                  <a:lnTo>
                    <a:pt x="197" y="1088"/>
                  </a:lnTo>
                  <a:lnTo>
                    <a:pt x="178" y="1082"/>
                  </a:lnTo>
                  <a:lnTo>
                    <a:pt x="158" y="1074"/>
                  </a:lnTo>
                  <a:lnTo>
                    <a:pt x="139" y="1065"/>
                  </a:lnTo>
                  <a:lnTo>
                    <a:pt x="122" y="1055"/>
                  </a:lnTo>
                  <a:lnTo>
                    <a:pt x="104" y="1043"/>
                  </a:lnTo>
                  <a:lnTo>
                    <a:pt x="87" y="1031"/>
                  </a:lnTo>
                  <a:lnTo>
                    <a:pt x="70" y="1018"/>
                  </a:lnTo>
                  <a:lnTo>
                    <a:pt x="55" y="1004"/>
                  </a:lnTo>
                  <a:lnTo>
                    <a:pt x="39" y="988"/>
                  </a:lnTo>
                  <a:lnTo>
                    <a:pt x="25" y="972"/>
                  </a:lnTo>
                  <a:lnTo>
                    <a:pt x="12" y="954"/>
                  </a:lnTo>
                  <a:lnTo>
                    <a:pt x="4" y="940"/>
                  </a:lnTo>
                  <a:lnTo>
                    <a:pt x="0" y="925"/>
                  </a:lnTo>
                  <a:lnTo>
                    <a:pt x="1" y="909"/>
                  </a:lnTo>
                  <a:lnTo>
                    <a:pt x="6" y="8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auto">
            <a:xfrm>
              <a:off x="4979" y="3856"/>
              <a:ext cx="145" cy="146"/>
            </a:xfrm>
            <a:custGeom>
              <a:avLst/>
              <a:gdLst/>
              <a:ahLst/>
              <a:cxnLst>
                <a:cxn ang="0">
                  <a:pos x="64" y="373"/>
                </a:cxn>
                <a:cxn ang="0">
                  <a:pos x="80" y="388"/>
                </a:cxn>
                <a:cxn ang="0">
                  <a:pos x="97" y="401"/>
                </a:cxn>
                <a:cxn ang="0">
                  <a:pos x="114" y="411"/>
                </a:cxn>
                <a:cxn ang="0">
                  <a:pos x="135" y="420"/>
                </a:cxn>
                <a:cxn ang="0">
                  <a:pos x="154" y="427"/>
                </a:cxn>
                <a:cxn ang="0">
                  <a:pos x="175" y="433"/>
                </a:cxn>
                <a:cxn ang="0">
                  <a:pos x="196" y="436"/>
                </a:cxn>
                <a:cxn ang="0">
                  <a:pos x="217" y="437"/>
                </a:cxn>
                <a:cxn ang="0">
                  <a:pos x="239" y="436"/>
                </a:cxn>
                <a:cxn ang="0">
                  <a:pos x="261" y="433"/>
                </a:cxn>
                <a:cxn ang="0">
                  <a:pos x="281" y="427"/>
                </a:cxn>
                <a:cxn ang="0">
                  <a:pos x="302" y="420"/>
                </a:cxn>
                <a:cxn ang="0">
                  <a:pos x="320" y="411"/>
                </a:cxn>
                <a:cxn ang="0">
                  <a:pos x="338" y="401"/>
                </a:cxn>
                <a:cxn ang="0">
                  <a:pos x="355" y="388"/>
                </a:cxn>
                <a:cxn ang="0">
                  <a:pos x="371" y="373"/>
                </a:cxn>
                <a:cxn ang="0">
                  <a:pos x="386" y="357"/>
                </a:cxn>
                <a:cxn ang="0">
                  <a:pos x="399" y="340"/>
                </a:cxn>
                <a:cxn ang="0">
                  <a:pos x="410" y="321"/>
                </a:cxn>
                <a:cxn ang="0">
                  <a:pos x="419" y="302"/>
                </a:cxn>
                <a:cxn ang="0">
                  <a:pos x="426" y="282"/>
                </a:cxn>
                <a:cxn ang="0">
                  <a:pos x="431" y="262"/>
                </a:cxn>
                <a:cxn ang="0">
                  <a:pos x="434" y="240"/>
                </a:cxn>
                <a:cxn ang="0">
                  <a:pos x="435" y="218"/>
                </a:cxn>
                <a:cxn ang="0">
                  <a:pos x="431" y="175"/>
                </a:cxn>
                <a:cxn ang="0">
                  <a:pos x="418" y="134"/>
                </a:cxn>
                <a:cxn ang="0">
                  <a:pos x="397" y="96"/>
                </a:cxn>
                <a:cxn ang="0">
                  <a:pos x="371" y="64"/>
                </a:cxn>
                <a:cxn ang="0">
                  <a:pos x="339" y="38"/>
                </a:cxn>
                <a:cxn ang="0">
                  <a:pos x="302" y="18"/>
                </a:cxn>
                <a:cxn ang="0">
                  <a:pos x="261" y="5"/>
                </a:cxn>
                <a:cxn ang="0">
                  <a:pos x="217" y="0"/>
                </a:cxn>
                <a:cxn ang="0">
                  <a:pos x="196" y="2"/>
                </a:cxn>
                <a:cxn ang="0">
                  <a:pos x="175" y="5"/>
                </a:cxn>
                <a:cxn ang="0">
                  <a:pos x="154" y="9"/>
                </a:cxn>
                <a:cxn ang="0">
                  <a:pos x="135" y="16"/>
                </a:cxn>
                <a:cxn ang="0">
                  <a:pos x="114" y="25"/>
                </a:cxn>
                <a:cxn ang="0">
                  <a:pos x="97" y="37"/>
                </a:cxn>
                <a:cxn ang="0">
                  <a:pos x="80" y="50"/>
                </a:cxn>
                <a:cxn ang="0">
                  <a:pos x="64" y="64"/>
                </a:cxn>
                <a:cxn ang="0">
                  <a:pos x="49" y="80"/>
                </a:cxn>
                <a:cxn ang="0">
                  <a:pos x="36" y="98"/>
                </a:cxn>
                <a:cxn ang="0">
                  <a:pos x="26" y="115"/>
                </a:cxn>
                <a:cxn ang="0">
                  <a:pos x="17" y="134"/>
                </a:cxn>
                <a:cxn ang="0">
                  <a:pos x="10" y="154"/>
                </a:cxn>
                <a:cxn ang="0">
                  <a:pos x="4" y="175"/>
                </a:cxn>
                <a:cxn ang="0">
                  <a:pos x="1" y="196"/>
                </a:cxn>
                <a:cxn ang="0">
                  <a:pos x="0" y="218"/>
                </a:cxn>
                <a:cxn ang="0">
                  <a:pos x="1" y="240"/>
                </a:cxn>
                <a:cxn ang="0">
                  <a:pos x="4" y="262"/>
                </a:cxn>
                <a:cxn ang="0">
                  <a:pos x="10" y="282"/>
                </a:cxn>
                <a:cxn ang="0">
                  <a:pos x="17" y="302"/>
                </a:cxn>
                <a:cxn ang="0">
                  <a:pos x="26" y="321"/>
                </a:cxn>
                <a:cxn ang="0">
                  <a:pos x="36" y="340"/>
                </a:cxn>
                <a:cxn ang="0">
                  <a:pos x="49" y="357"/>
                </a:cxn>
                <a:cxn ang="0">
                  <a:pos x="64" y="373"/>
                </a:cxn>
              </a:cxnLst>
              <a:rect l="0" t="0" r="r" b="b"/>
              <a:pathLst>
                <a:path w="435" h="437">
                  <a:moveTo>
                    <a:pt x="64" y="373"/>
                  </a:moveTo>
                  <a:lnTo>
                    <a:pt x="80" y="388"/>
                  </a:lnTo>
                  <a:lnTo>
                    <a:pt x="97" y="401"/>
                  </a:lnTo>
                  <a:lnTo>
                    <a:pt x="114" y="411"/>
                  </a:lnTo>
                  <a:lnTo>
                    <a:pt x="135" y="420"/>
                  </a:lnTo>
                  <a:lnTo>
                    <a:pt x="154" y="427"/>
                  </a:lnTo>
                  <a:lnTo>
                    <a:pt x="175" y="433"/>
                  </a:lnTo>
                  <a:lnTo>
                    <a:pt x="196" y="436"/>
                  </a:lnTo>
                  <a:lnTo>
                    <a:pt x="217" y="437"/>
                  </a:lnTo>
                  <a:lnTo>
                    <a:pt x="239" y="436"/>
                  </a:lnTo>
                  <a:lnTo>
                    <a:pt x="261" y="433"/>
                  </a:lnTo>
                  <a:lnTo>
                    <a:pt x="281" y="427"/>
                  </a:lnTo>
                  <a:lnTo>
                    <a:pt x="302" y="420"/>
                  </a:lnTo>
                  <a:lnTo>
                    <a:pt x="320" y="411"/>
                  </a:lnTo>
                  <a:lnTo>
                    <a:pt x="338" y="401"/>
                  </a:lnTo>
                  <a:lnTo>
                    <a:pt x="355" y="388"/>
                  </a:lnTo>
                  <a:lnTo>
                    <a:pt x="371" y="373"/>
                  </a:lnTo>
                  <a:lnTo>
                    <a:pt x="386" y="357"/>
                  </a:lnTo>
                  <a:lnTo>
                    <a:pt x="399" y="340"/>
                  </a:lnTo>
                  <a:lnTo>
                    <a:pt x="410" y="321"/>
                  </a:lnTo>
                  <a:lnTo>
                    <a:pt x="419" y="302"/>
                  </a:lnTo>
                  <a:lnTo>
                    <a:pt x="426" y="282"/>
                  </a:lnTo>
                  <a:lnTo>
                    <a:pt x="431" y="262"/>
                  </a:lnTo>
                  <a:lnTo>
                    <a:pt x="434" y="240"/>
                  </a:lnTo>
                  <a:lnTo>
                    <a:pt x="435" y="218"/>
                  </a:lnTo>
                  <a:lnTo>
                    <a:pt x="431" y="175"/>
                  </a:lnTo>
                  <a:lnTo>
                    <a:pt x="418" y="134"/>
                  </a:lnTo>
                  <a:lnTo>
                    <a:pt x="397" y="96"/>
                  </a:lnTo>
                  <a:lnTo>
                    <a:pt x="371" y="64"/>
                  </a:lnTo>
                  <a:lnTo>
                    <a:pt x="339" y="38"/>
                  </a:lnTo>
                  <a:lnTo>
                    <a:pt x="302" y="18"/>
                  </a:lnTo>
                  <a:lnTo>
                    <a:pt x="261" y="5"/>
                  </a:lnTo>
                  <a:lnTo>
                    <a:pt x="217" y="0"/>
                  </a:lnTo>
                  <a:lnTo>
                    <a:pt x="196" y="2"/>
                  </a:lnTo>
                  <a:lnTo>
                    <a:pt x="175" y="5"/>
                  </a:lnTo>
                  <a:lnTo>
                    <a:pt x="154" y="9"/>
                  </a:lnTo>
                  <a:lnTo>
                    <a:pt x="135" y="16"/>
                  </a:lnTo>
                  <a:lnTo>
                    <a:pt x="114" y="25"/>
                  </a:lnTo>
                  <a:lnTo>
                    <a:pt x="97" y="37"/>
                  </a:lnTo>
                  <a:lnTo>
                    <a:pt x="80" y="50"/>
                  </a:lnTo>
                  <a:lnTo>
                    <a:pt x="64" y="64"/>
                  </a:lnTo>
                  <a:lnTo>
                    <a:pt x="49" y="80"/>
                  </a:lnTo>
                  <a:lnTo>
                    <a:pt x="36" y="98"/>
                  </a:lnTo>
                  <a:lnTo>
                    <a:pt x="26" y="115"/>
                  </a:lnTo>
                  <a:lnTo>
                    <a:pt x="17" y="134"/>
                  </a:lnTo>
                  <a:lnTo>
                    <a:pt x="10" y="154"/>
                  </a:lnTo>
                  <a:lnTo>
                    <a:pt x="4" y="175"/>
                  </a:lnTo>
                  <a:lnTo>
                    <a:pt x="1" y="196"/>
                  </a:lnTo>
                  <a:lnTo>
                    <a:pt x="0" y="218"/>
                  </a:lnTo>
                  <a:lnTo>
                    <a:pt x="1" y="240"/>
                  </a:lnTo>
                  <a:lnTo>
                    <a:pt x="4" y="262"/>
                  </a:lnTo>
                  <a:lnTo>
                    <a:pt x="10" y="282"/>
                  </a:lnTo>
                  <a:lnTo>
                    <a:pt x="17" y="302"/>
                  </a:lnTo>
                  <a:lnTo>
                    <a:pt x="26" y="321"/>
                  </a:lnTo>
                  <a:lnTo>
                    <a:pt x="36" y="340"/>
                  </a:lnTo>
                  <a:lnTo>
                    <a:pt x="49" y="357"/>
                  </a:lnTo>
                  <a:lnTo>
                    <a:pt x="64" y="3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auto">
            <a:xfrm>
              <a:off x="5016" y="3893"/>
              <a:ext cx="71" cy="71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86"/>
                </a:cxn>
                <a:cxn ang="0">
                  <a:pos x="9" y="65"/>
                </a:cxn>
                <a:cxn ang="0">
                  <a:pos x="19" y="48"/>
                </a:cxn>
                <a:cxn ang="0">
                  <a:pos x="32" y="32"/>
                </a:cxn>
                <a:cxn ang="0">
                  <a:pos x="40" y="25"/>
                </a:cxn>
                <a:cxn ang="0">
                  <a:pos x="48" y="19"/>
                </a:cxn>
                <a:cxn ang="0">
                  <a:pos x="57" y="13"/>
                </a:cxn>
                <a:cxn ang="0">
                  <a:pos x="66" y="9"/>
                </a:cxn>
                <a:cxn ang="0">
                  <a:pos x="76" y="4"/>
                </a:cxn>
                <a:cxn ang="0">
                  <a:pos x="85" y="2"/>
                </a:cxn>
                <a:cxn ang="0">
                  <a:pos x="96" y="0"/>
                </a:cxn>
                <a:cxn ang="0">
                  <a:pos x="106" y="0"/>
                </a:cxn>
                <a:cxn ang="0">
                  <a:pos x="117" y="0"/>
                </a:cxn>
                <a:cxn ang="0">
                  <a:pos x="127" y="2"/>
                </a:cxn>
                <a:cxn ang="0">
                  <a:pos x="137" y="4"/>
                </a:cxn>
                <a:cxn ang="0">
                  <a:pos x="146" y="9"/>
                </a:cxn>
                <a:cxn ang="0">
                  <a:pos x="156" y="13"/>
                </a:cxn>
                <a:cxn ang="0">
                  <a:pos x="164" y="19"/>
                </a:cxn>
                <a:cxn ang="0">
                  <a:pos x="173" y="25"/>
                </a:cxn>
                <a:cxn ang="0">
                  <a:pos x="180" y="32"/>
                </a:cxn>
                <a:cxn ang="0">
                  <a:pos x="194" y="48"/>
                </a:cxn>
                <a:cxn ang="0">
                  <a:pos x="204" y="65"/>
                </a:cxn>
                <a:cxn ang="0">
                  <a:pos x="211" y="86"/>
                </a:cxn>
                <a:cxn ang="0">
                  <a:pos x="212" y="106"/>
                </a:cxn>
                <a:cxn ang="0">
                  <a:pos x="211" y="128"/>
                </a:cxn>
                <a:cxn ang="0">
                  <a:pos x="204" y="147"/>
                </a:cxn>
                <a:cxn ang="0">
                  <a:pos x="194" y="166"/>
                </a:cxn>
                <a:cxn ang="0">
                  <a:pos x="180" y="182"/>
                </a:cxn>
                <a:cxn ang="0">
                  <a:pos x="173" y="189"/>
                </a:cxn>
                <a:cxn ang="0">
                  <a:pos x="164" y="195"/>
                </a:cxn>
                <a:cxn ang="0">
                  <a:pos x="156" y="200"/>
                </a:cxn>
                <a:cxn ang="0">
                  <a:pos x="146" y="205"/>
                </a:cxn>
                <a:cxn ang="0">
                  <a:pos x="137" y="208"/>
                </a:cxn>
                <a:cxn ang="0">
                  <a:pos x="127" y="211"/>
                </a:cxn>
                <a:cxn ang="0">
                  <a:pos x="117" y="212"/>
                </a:cxn>
                <a:cxn ang="0">
                  <a:pos x="106" y="212"/>
                </a:cxn>
                <a:cxn ang="0">
                  <a:pos x="85" y="211"/>
                </a:cxn>
                <a:cxn ang="0">
                  <a:pos x="66" y="203"/>
                </a:cxn>
                <a:cxn ang="0">
                  <a:pos x="47" y="195"/>
                </a:cxn>
                <a:cxn ang="0">
                  <a:pos x="32" y="182"/>
                </a:cxn>
                <a:cxn ang="0">
                  <a:pos x="19" y="166"/>
                </a:cxn>
                <a:cxn ang="0">
                  <a:pos x="9" y="148"/>
                </a:cxn>
                <a:cxn ang="0">
                  <a:pos x="2" y="128"/>
                </a:cxn>
                <a:cxn ang="0">
                  <a:pos x="0" y="106"/>
                </a:cxn>
              </a:cxnLst>
              <a:rect l="0" t="0" r="r" b="b"/>
              <a:pathLst>
                <a:path w="212" h="212">
                  <a:moveTo>
                    <a:pt x="0" y="106"/>
                  </a:moveTo>
                  <a:lnTo>
                    <a:pt x="2" y="86"/>
                  </a:lnTo>
                  <a:lnTo>
                    <a:pt x="9" y="65"/>
                  </a:lnTo>
                  <a:lnTo>
                    <a:pt x="19" y="48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19"/>
                  </a:lnTo>
                  <a:lnTo>
                    <a:pt x="57" y="13"/>
                  </a:lnTo>
                  <a:lnTo>
                    <a:pt x="66" y="9"/>
                  </a:lnTo>
                  <a:lnTo>
                    <a:pt x="76" y="4"/>
                  </a:lnTo>
                  <a:lnTo>
                    <a:pt x="85" y="2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37" y="4"/>
                  </a:lnTo>
                  <a:lnTo>
                    <a:pt x="146" y="9"/>
                  </a:lnTo>
                  <a:lnTo>
                    <a:pt x="156" y="13"/>
                  </a:lnTo>
                  <a:lnTo>
                    <a:pt x="164" y="19"/>
                  </a:lnTo>
                  <a:lnTo>
                    <a:pt x="173" y="25"/>
                  </a:lnTo>
                  <a:lnTo>
                    <a:pt x="180" y="32"/>
                  </a:lnTo>
                  <a:lnTo>
                    <a:pt x="194" y="48"/>
                  </a:lnTo>
                  <a:lnTo>
                    <a:pt x="204" y="65"/>
                  </a:lnTo>
                  <a:lnTo>
                    <a:pt x="211" y="86"/>
                  </a:lnTo>
                  <a:lnTo>
                    <a:pt x="212" y="106"/>
                  </a:lnTo>
                  <a:lnTo>
                    <a:pt x="211" y="128"/>
                  </a:lnTo>
                  <a:lnTo>
                    <a:pt x="204" y="147"/>
                  </a:lnTo>
                  <a:lnTo>
                    <a:pt x="194" y="166"/>
                  </a:lnTo>
                  <a:lnTo>
                    <a:pt x="180" y="182"/>
                  </a:lnTo>
                  <a:lnTo>
                    <a:pt x="173" y="189"/>
                  </a:lnTo>
                  <a:lnTo>
                    <a:pt x="164" y="195"/>
                  </a:lnTo>
                  <a:lnTo>
                    <a:pt x="156" y="200"/>
                  </a:lnTo>
                  <a:lnTo>
                    <a:pt x="146" y="205"/>
                  </a:lnTo>
                  <a:lnTo>
                    <a:pt x="137" y="208"/>
                  </a:lnTo>
                  <a:lnTo>
                    <a:pt x="127" y="211"/>
                  </a:lnTo>
                  <a:lnTo>
                    <a:pt x="117" y="212"/>
                  </a:lnTo>
                  <a:lnTo>
                    <a:pt x="106" y="212"/>
                  </a:lnTo>
                  <a:lnTo>
                    <a:pt x="85" y="211"/>
                  </a:lnTo>
                  <a:lnTo>
                    <a:pt x="66" y="203"/>
                  </a:lnTo>
                  <a:lnTo>
                    <a:pt x="47" y="195"/>
                  </a:lnTo>
                  <a:lnTo>
                    <a:pt x="32" y="182"/>
                  </a:lnTo>
                  <a:lnTo>
                    <a:pt x="19" y="166"/>
                  </a:lnTo>
                  <a:lnTo>
                    <a:pt x="9" y="148"/>
                  </a:lnTo>
                  <a:lnTo>
                    <a:pt x="2" y="128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auto">
            <a:xfrm>
              <a:off x="4927" y="3919"/>
              <a:ext cx="19" cy="19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41" y="55"/>
                </a:cxn>
                <a:cxn ang="0">
                  <a:pos x="49" y="49"/>
                </a:cxn>
                <a:cxn ang="0">
                  <a:pos x="55" y="41"/>
                </a:cxn>
                <a:cxn ang="0">
                  <a:pos x="58" y="29"/>
                </a:cxn>
                <a:cxn ang="0">
                  <a:pos x="55" y="17"/>
                </a:cxn>
                <a:cxn ang="0">
                  <a:pos x="49" y="9"/>
                </a:cxn>
                <a:cxn ang="0">
                  <a:pos x="41" y="3"/>
                </a:cxn>
                <a:cxn ang="0">
                  <a:pos x="29" y="0"/>
                </a:cxn>
                <a:cxn ang="0">
                  <a:pos x="17" y="3"/>
                </a:cxn>
                <a:cxn ang="0">
                  <a:pos x="9" y="9"/>
                </a:cxn>
                <a:cxn ang="0">
                  <a:pos x="3" y="17"/>
                </a:cxn>
                <a:cxn ang="0">
                  <a:pos x="0" y="29"/>
                </a:cxn>
                <a:cxn ang="0">
                  <a:pos x="3" y="41"/>
                </a:cxn>
                <a:cxn ang="0">
                  <a:pos x="9" y="49"/>
                </a:cxn>
                <a:cxn ang="0">
                  <a:pos x="17" y="55"/>
                </a:cxn>
                <a:cxn ang="0">
                  <a:pos x="29" y="58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lnTo>
                    <a:pt x="41" y="55"/>
                  </a:lnTo>
                  <a:lnTo>
                    <a:pt x="49" y="49"/>
                  </a:lnTo>
                  <a:lnTo>
                    <a:pt x="55" y="41"/>
                  </a:lnTo>
                  <a:lnTo>
                    <a:pt x="58" y="29"/>
                  </a:lnTo>
                  <a:lnTo>
                    <a:pt x="55" y="17"/>
                  </a:lnTo>
                  <a:lnTo>
                    <a:pt x="49" y="9"/>
                  </a:lnTo>
                  <a:lnTo>
                    <a:pt x="41" y="3"/>
                  </a:lnTo>
                  <a:lnTo>
                    <a:pt x="29" y="0"/>
                  </a:lnTo>
                  <a:lnTo>
                    <a:pt x="17" y="3"/>
                  </a:lnTo>
                  <a:lnTo>
                    <a:pt x="9" y="9"/>
                  </a:lnTo>
                  <a:lnTo>
                    <a:pt x="3" y="17"/>
                  </a:lnTo>
                  <a:lnTo>
                    <a:pt x="0" y="29"/>
                  </a:lnTo>
                  <a:lnTo>
                    <a:pt x="3" y="41"/>
                  </a:lnTo>
                  <a:lnTo>
                    <a:pt x="9" y="49"/>
                  </a:lnTo>
                  <a:lnTo>
                    <a:pt x="17" y="55"/>
                  </a:lnTo>
                  <a:lnTo>
                    <a:pt x="29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5042" y="3919"/>
              <a:ext cx="19" cy="19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41" y="55"/>
                </a:cxn>
                <a:cxn ang="0">
                  <a:pos x="50" y="49"/>
                </a:cxn>
                <a:cxn ang="0">
                  <a:pos x="56" y="41"/>
                </a:cxn>
                <a:cxn ang="0">
                  <a:pos x="58" y="29"/>
                </a:cxn>
                <a:cxn ang="0">
                  <a:pos x="56" y="17"/>
                </a:cxn>
                <a:cxn ang="0">
                  <a:pos x="50" y="9"/>
                </a:cxn>
                <a:cxn ang="0">
                  <a:pos x="41" y="3"/>
                </a:cxn>
                <a:cxn ang="0">
                  <a:pos x="29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3" y="17"/>
                </a:cxn>
                <a:cxn ang="0">
                  <a:pos x="0" y="29"/>
                </a:cxn>
                <a:cxn ang="0">
                  <a:pos x="3" y="41"/>
                </a:cxn>
                <a:cxn ang="0">
                  <a:pos x="9" y="49"/>
                </a:cxn>
                <a:cxn ang="0">
                  <a:pos x="18" y="55"/>
                </a:cxn>
                <a:cxn ang="0">
                  <a:pos x="29" y="58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lnTo>
                    <a:pt x="41" y="55"/>
                  </a:lnTo>
                  <a:lnTo>
                    <a:pt x="50" y="49"/>
                  </a:lnTo>
                  <a:lnTo>
                    <a:pt x="56" y="41"/>
                  </a:lnTo>
                  <a:lnTo>
                    <a:pt x="58" y="29"/>
                  </a:lnTo>
                  <a:lnTo>
                    <a:pt x="56" y="17"/>
                  </a:lnTo>
                  <a:lnTo>
                    <a:pt x="50" y="9"/>
                  </a:lnTo>
                  <a:lnTo>
                    <a:pt x="41" y="3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3" y="17"/>
                  </a:lnTo>
                  <a:lnTo>
                    <a:pt x="0" y="29"/>
                  </a:lnTo>
                  <a:lnTo>
                    <a:pt x="3" y="41"/>
                  </a:lnTo>
                  <a:lnTo>
                    <a:pt x="9" y="49"/>
                  </a:lnTo>
                  <a:lnTo>
                    <a:pt x="18" y="55"/>
                  </a:lnTo>
                  <a:lnTo>
                    <a:pt x="29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1625"/>
            <a:ext cx="7540625" cy="1143000"/>
          </a:xfrm>
        </p:spPr>
        <p:txBody>
          <a:bodyPr/>
          <a:lstStyle/>
          <a:p>
            <a:pPr algn="ctr"/>
            <a:r>
              <a:rPr lang="en-US" sz="3200" b="1"/>
              <a:t>LOW PROFILE TRACTOR ROPS &amp; INTENDED USE EXEMPTION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7213"/>
            <a:ext cx="7921625" cy="45735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/>
              <a:t>Low profile tractors do not require ROPS</a:t>
            </a:r>
          </a:p>
          <a:p>
            <a:pPr>
              <a:buFont typeface="Wingdings" pitchFamily="2" charset="2"/>
              <a:buNone/>
            </a:pPr>
            <a:r>
              <a:rPr lang="en-US" sz="2600"/>
              <a:t>when used in:</a:t>
            </a:r>
          </a:p>
          <a:p>
            <a:r>
              <a:rPr lang="en-US" sz="2400"/>
              <a:t>Orchards, vineyards, hop yards where ROPS would interfere with normal operations or related work</a:t>
            </a:r>
          </a:p>
          <a:p>
            <a:endParaRPr lang="en-US" sz="800"/>
          </a:p>
          <a:p>
            <a:r>
              <a:rPr lang="en-US" sz="2400"/>
              <a:t>Farm buildings or greenhouse where vertical clearances are insufficient to allow ROPS</a:t>
            </a:r>
          </a:p>
          <a:p>
            <a:pPr>
              <a:buFont typeface="Wingdings" pitchFamily="2" charset="2"/>
              <a:buNone/>
            </a:pPr>
            <a:endParaRPr lang="en-US" sz="800"/>
          </a:p>
          <a:p>
            <a:r>
              <a:rPr lang="en-US" sz="2400"/>
              <a:t>When tractor has mounted equipment that is incompatible with ROPS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8534400" cy="701675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bg1"/>
                </a:solidFill>
              </a:rPr>
              <a:t>THESE USES ARE THE ONLY EXCEPTIONS- LOW PROFILE TRACTORS ARE NOT TO BE USED FOR ANY OTHER PURPOSES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INTENDED USE MATTERS!</a:t>
            </a:r>
          </a:p>
        </p:txBody>
      </p:sp>
      <p:pic>
        <p:nvPicPr>
          <p:cNvPr id="178179" name="Picture 3" descr="P526002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676400"/>
            <a:ext cx="5791200" cy="4344988"/>
          </a:xfrm>
          <a:noFill/>
          <a:ln/>
        </p:spPr>
      </p:pic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853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400" i="1">
                <a:solidFill>
                  <a:srgbClr val="990033"/>
                </a:solidFill>
              </a:rPr>
              <a:t>ROPS </a:t>
            </a:r>
            <a:r>
              <a:rPr lang="en-US" sz="2400" i="1" u="sng">
                <a:solidFill>
                  <a:srgbClr val="990033"/>
                </a:solidFill>
              </a:rPr>
              <a:t>are</a:t>
            </a:r>
            <a:r>
              <a:rPr lang="en-US" sz="2400" i="1">
                <a:solidFill>
                  <a:srgbClr val="990033"/>
                </a:solidFill>
              </a:rPr>
              <a:t> required on this low-profile racing tractor!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0413" cy="1143000"/>
          </a:xfrm>
        </p:spPr>
        <p:txBody>
          <a:bodyPr/>
          <a:lstStyle/>
          <a:p>
            <a:pPr algn="ctr"/>
            <a:r>
              <a:rPr lang="en-US" sz="3200" b="1"/>
              <a:t>WHAT IS A LOW PROFILE TRACTOR?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5562600" cy="4800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Low-profile tractors:</a:t>
            </a:r>
          </a:p>
          <a:p>
            <a:pPr>
              <a:lnSpc>
                <a:spcPct val="90000"/>
              </a:lnSpc>
            </a:pPr>
            <a:r>
              <a:rPr lang="en-US" sz="2400"/>
              <a:t>Are wheeled</a:t>
            </a:r>
          </a:p>
          <a:p>
            <a:pPr>
              <a:lnSpc>
                <a:spcPct val="90000"/>
              </a:lnSpc>
            </a:pPr>
            <a:r>
              <a:rPr lang="en-US" sz="2400"/>
              <a:t>Have equal spacing between wheel centerlines of the two front and rear tires</a:t>
            </a:r>
          </a:p>
          <a:p>
            <a:pPr>
              <a:lnSpc>
                <a:spcPct val="90000"/>
              </a:lnSpc>
            </a:pPr>
            <a:r>
              <a:rPr lang="en-US" sz="2400"/>
              <a:t>Have clearance of 18” or less from bottom of tractor chassis to ground </a:t>
            </a:r>
          </a:p>
          <a:p>
            <a:pPr>
              <a:lnSpc>
                <a:spcPct val="90000"/>
              </a:lnSpc>
            </a:pPr>
            <a:r>
              <a:rPr lang="en-US" sz="2400"/>
              <a:t>Hood’s highest point is 60” or less from ground</a:t>
            </a:r>
          </a:p>
          <a:p>
            <a:pPr>
              <a:lnSpc>
                <a:spcPct val="90000"/>
              </a:lnSpc>
            </a:pPr>
            <a:r>
              <a:rPr lang="en-US" sz="2400"/>
              <a:t>Are designed so operator straddles the transmission when seated</a:t>
            </a:r>
          </a:p>
        </p:txBody>
      </p:sp>
      <p:pic>
        <p:nvPicPr>
          <p:cNvPr id="179204" name="Picture 4" descr="JX1060C_004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00200"/>
            <a:ext cx="2952750" cy="1392238"/>
          </a:xfrm>
          <a:prstGeom prst="rect">
            <a:avLst/>
          </a:prstGeom>
          <a:noFill/>
        </p:spPr>
      </p:pic>
      <p:pic>
        <p:nvPicPr>
          <p:cNvPr id="179205" name="Picture 5" descr="TNVA-Fil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724400"/>
            <a:ext cx="2540000" cy="1854200"/>
          </a:xfrm>
          <a:prstGeom prst="rect">
            <a:avLst/>
          </a:prstGeom>
          <a:noFill/>
        </p:spPr>
      </p:pic>
      <p:pic>
        <p:nvPicPr>
          <p:cNvPr id="179206" name="Picture 6" descr="ag17_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971800"/>
            <a:ext cx="2362200" cy="17716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8229600" cy="1143000"/>
          </a:xfrm>
        </p:spPr>
        <p:txBody>
          <a:bodyPr/>
          <a:lstStyle/>
          <a:p>
            <a:pPr algn="ctr"/>
            <a:r>
              <a:rPr lang="en-US" sz="3200" b="1"/>
              <a:t>ROLLOVER PROTECTION</a:t>
            </a:r>
            <a:br>
              <a:rPr lang="en-US" sz="3200" b="1"/>
            </a:br>
            <a:r>
              <a:rPr lang="en-US" sz="3200" b="1"/>
              <a:t>FOLDABLE ROPS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7213"/>
            <a:ext cx="8153400" cy="19065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Foldable ROPS are available for some tractors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/>
              <a:t>Fold down in low vertical clearance areas</a:t>
            </a:r>
          </a:p>
          <a:p>
            <a:pPr>
              <a:lnSpc>
                <a:spcPct val="80000"/>
              </a:lnSpc>
            </a:pPr>
            <a:r>
              <a:rPr lang="en-US" sz="2000"/>
              <a:t>Return ROPS to upright position as soon as possible after close clearance work is done</a:t>
            </a:r>
          </a:p>
          <a:p>
            <a:pPr>
              <a:lnSpc>
                <a:spcPct val="80000"/>
              </a:lnSpc>
            </a:pPr>
            <a:r>
              <a:rPr lang="en-US" sz="2000"/>
              <a:t>It is recommended to install foldable ROPS on low profile when available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125960" name="Picture 8" descr="123576_5025_foldrops_275p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733800"/>
            <a:ext cx="2811463" cy="2895600"/>
          </a:xfrm>
          <a:prstGeom prst="rect">
            <a:avLst/>
          </a:prstGeom>
          <a:noFill/>
        </p:spPr>
      </p:pic>
      <p:pic>
        <p:nvPicPr>
          <p:cNvPr id="125961" name="Picture 9" descr="123577_5025_foldrops_275p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2830513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/>
              <a:t>ROLLOVER PREVENTION</a:t>
            </a:r>
            <a:br>
              <a:rPr lang="en-US" sz="3200" b="1"/>
            </a:br>
            <a:r>
              <a:rPr lang="en-US" sz="3200" b="1"/>
              <a:t>OPERATING ON SLOPES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7213"/>
            <a:ext cx="7769225" cy="4649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/>
              <a:t>Avoid working on steep slopes </a:t>
            </a:r>
          </a:p>
          <a:p>
            <a:pPr>
              <a:lnSpc>
                <a:spcPct val="90000"/>
              </a:lnSpc>
            </a:pPr>
            <a:r>
              <a:rPr lang="en-US" sz="2100"/>
              <a:t>Follow operator manual instructions on operating equipment on slopes</a:t>
            </a:r>
          </a:p>
          <a:p>
            <a:pPr>
              <a:lnSpc>
                <a:spcPct val="90000"/>
              </a:lnSpc>
            </a:pPr>
            <a:r>
              <a:rPr lang="en-US" sz="2100" b="1"/>
              <a:t>Set wheels wide</a:t>
            </a:r>
          </a:p>
          <a:p>
            <a:pPr>
              <a:lnSpc>
                <a:spcPct val="90000"/>
              </a:lnSpc>
            </a:pPr>
            <a:r>
              <a:rPr lang="en-US" sz="2100"/>
              <a:t>Drive slowly</a:t>
            </a:r>
          </a:p>
          <a:p>
            <a:pPr>
              <a:lnSpc>
                <a:spcPct val="90000"/>
              </a:lnSpc>
            </a:pPr>
            <a:r>
              <a:rPr lang="en-US" sz="2100"/>
              <a:t>Make wide </a:t>
            </a:r>
            <a:r>
              <a:rPr lang="en-US" sz="2100" b="1" u="sng"/>
              <a:t>slow</a:t>
            </a:r>
            <a:r>
              <a:rPr lang="en-US" sz="2100"/>
              <a:t> turns</a:t>
            </a:r>
          </a:p>
          <a:p>
            <a:pPr>
              <a:lnSpc>
                <a:spcPct val="90000"/>
              </a:lnSpc>
            </a:pPr>
            <a:r>
              <a:rPr lang="en-US" sz="2100"/>
              <a:t>Know the terrain: small holes, depressions, or stump can cause tip over </a:t>
            </a:r>
          </a:p>
          <a:p>
            <a:pPr>
              <a:lnSpc>
                <a:spcPct val="90000"/>
              </a:lnSpc>
            </a:pPr>
            <a:r>
              <a:rPr lang="en-US" sz="2100"/>
              <a:t>Stay back from embankment edges as they are often soft</a:t>
            </a:r>
          </a:p>
          <a:p>
            <a:pPr>
              <a:lnSpc>
                <a:spcPct val="90000"/>
              </a:lnSpc>
            </a:pPr>
            <a:r>
              <a:rPr lang="en-US" sz="2100"/>
              <a:t>Go down slope in low gear</a:t>
            </a:r>
          </a:p>
          <a:p>
            <a:pPr>
              <a:lnSpc>
                <a:spcPct val="90000"/>
              </a:lnSpc>
            </a:pPr>
            <a:r>
              <a:rPr lang="en-US" sz="2100"/>
              <a:t>Follow operator manual instructions on side mount implement placement (up or down hill)</a:t>
            </a:r>
          </a:p>
          <a:p>
            <a:pPr>
              <a:lnSpc>
                <a:spcPct val="90000"/>
              </a:lnSpc>
            </a:pPr>
            <a:endParaRPr lang="en-US" sz="2100"/>
          </a:p>
          <a:p>
            <a:pPr>
              <a:lnSpc>
                <a:spcPct val="90000"/>
              </a:lnSpc>
            </a:pPr>
            <a:endParaRPr lang="en-US" sz="2100"/>
          </a:p>
          <a:p>
            <a:pPr>
              <a:lnSpc>
                <a:spcPct val="90000"/>
              </a:lnSpc>
            </a:pPr>
            <a:endParaRPr lang="en-US" sz="2100"/>
          </a:p>
          <a:p>
            <a:pPr>
              <a:lnSpc>
                <a:spcPct val="90000"/>
              </a:lnSpc>
            </a:pPr>
            <a:endParaRPr lang="en-US" sz="21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0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/>
              <a:t>ROLLOVER PREVENTION</a:t>
            </a:r>
            <a:br>
              <a:rPr lang="en-US" sz="3200" b="1"/>
            </a:br>
            <a:r>
              <a:rPr lang="en-US" sz="3200" b="1"/>
              <a:t>OPERATING ON SLOPES</a:t>
            </a:r>
          </a:p>
        </p:txBody>
      </p:sp>
      <p:pic>
        <p:nvPicPr>
          <p:cNvPr id="138244" name="Picture 4" descr="Industrial%2072L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3197225" cy="4114800"/>
          </a:xfrm>
          <a:prstGeom prst="rect">
            <a:avLst/>
          </a:prstGeom>
          <a:noFill/>
        </p:spPr>
      </p:pic>
      <p:pic>
        <p:nvPicPr>
          <p:cNvPr id="138245" name="Picture 5" descr="rcm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3581400" cy="2954338"/>
          </a:xfrm>
          <a:prstGeom prst="rect">
            <a:avLst/>
          </a:prstGeom>
          <a:noFill/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1295400" y="6019800"/>
            <a:ext cx="4038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sz="1400"/>
              <a:t>Harper-Deweze All Terrain Mower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953000" y="4953000"/>
            <a:ext cx="3505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400"/>
              <a:t>Remote Control-Kubota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en-US" sz="3200" b="1"/>
              <a:t>ROLLOVER PREVENTION IMPROPER HITCHING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752600"/>
            <a:ext cx="7924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/>
              <a:t>Hitch loads for pulling to the drawbar or the three-point hitch only</a:t>
            </a:r>
          </a:p>
          <a:p>
            <a:pPr>
              <a:lnSpc>
                <a:spcPct val="90000"/>
              </a:lnSpc>
            </a:pPr>
            <a:endParaRPr lang="en-US" sz="2500"/>
          </a:p>
          <a:p>
            <a:pPr>
              <a:lnSpc>
                <a:spcPct val="90000"/>
              </a:lnSpc>
            </a:pPr>
            <a:endParaRPr lang="en-US" sz="2500"/>
          </a:p>
          <a:p>
            <a:pPr>
              <a:lnSpc>
                <a:spcPct val="90000"/>
              </a:lnSpc>
            </a:pPr>
            <a:endParaRPr lang="en-US" sz="2500"/>
          </a:p>
          <a:p>
            <a:pPr>
              <a:lnSpc>
                <a:spcPct val="90000"/>
              </a:lnSpc>
            </a:pPr>
            <a:endParaRPr lang="en-US" sz="2500"/>
          </a:p>
          <a:p>
            <a:pPr>
              <a:lnSpc>
                <a:spcPct val="90000"/>
              </a:lnSpc>
            </a:pPr>
            <a:r>
              <a:rPr lang="en-US" sz="2500"/>
              <a:t>Use draw bar at height recommended in operator’s manual. Don’t alter or raise height of the drawbar. Raising the drawbar decreases safety &amp; pulling effectiveness. </a:t>
            </a:r>
          </a:p>
          <a:p>
            <a:pPr>
              <a:lnSpc>
                <a:spcPct val="90000"/>
              </a:lnSpc>
            </a:pPr>
            <a:r>
              <a:rPr lang="en-US" sz="2500"/>
              <a:t>Install stay races where feasible to maintain a safe drawbar height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1219200" y="2590800"/>
            <a:ext cx="76581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Clr>
                <a:schemeClr val="accent2"/>
              </a:buClr>
              <a:buFont typeface="Wingdings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Loads that are attached by looping a chain around the axle housing, seat base, or upper link of the 3-point hitch reduce the pulling capacity and increase the possibility of rear-ward rollover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765175"/>
          </a:xfrm>
        </p:spPr>
        <p:txBody>
          <a:bodyPr/>
          <a:lstStyle/>
          <a:p>
            <a:pPr algn="ctr"/>
            <a:r>
              <a:rPr lang="en-US" b="1"/>
              <a:t>HITCHES</a:t>
            </a:r>
          </a:p>
        </p:txBody>
      </p:sp>
      <p:pic>
        <p:nvPicPr>
          <p:cNvPr id="122884" name="Picture 4" descr="Dura_Hitch2-405x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3857625" cy="2857500"/>
          </a:xfrm>
          <a:prstGeom prst="rect">
            <a:avLst/>
          </a:prstGeom>
          <a:noFill/>
        </p:spPr>
      </p:pic>
      <p:pic>
        <p:nvPicPr>
          <p:cNvPr id="122885" name="Picture 5" descr="5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95400"/>
            <a:ext cx="3733800" cy="2809875"/>
          </a:xfrm>
          <a:prstGeom prst="rect">
            <a:avLst/>
          </a:prstGeom>
          <a:noFill/>
        </p:spPr>
      </p:pic>
      <p:pic>
        <p:nvPicPr>
          <p:cNvPr id="12289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038600"/>
            <a:ext cx="2895600" cy="2552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2892" name="Picture 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62400" y="4635500"/>
            <a:ext cx="4191000" cy="2222500"/>
          </a:xfrm>
          <a:noFill/>
          <a:ln/>
        </p:spPr>
      </p:pic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762000" y="990600"/>
            <a:ext cx="64008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sz="2900"/>
              <a:t>3-point hitch is desired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4800600" y="4191000"/>
            <a:ext cx="4114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sz="2000"/>
              <a:t>Always hitch to the drawbar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/>
              <a:t/>
            </a:r>
            <a:br>
              <a:rPr lang="en-US" sz="3400" b="1"/>
            </a:br>
            <a:r>
              <a:rPr lang="en-US" sz="3400" b="1"/>
              <a:t/>
            </a:r>
            <a:br>
              <a:rPr lang="en-US" sz="3400" b="1"/>
            </a:br>
            <a:r>
              <a:rPr lang="en-US" sz="3400" b="1"/>
              <a:t>FRONT-END LOADER INCIDENTS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69225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Front-end loaders are used for lifting &amp; moving materials</a:t>
            </a:r>
          </a:p>
          <a:p>
            <a:pPr>
              <a:lnSpc>
                <a:spcPct val="90000"/>
              </a:lnSpc>
            </a:pPr>
            <a:r>
              <a:rPr lang="en-US" sz="2800"/>
              <a:t>Mishaps are caused by exceeding lifting capacity, lack of safety equipment, or inappropriate use including: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Front-loader attachment not intended for lifting people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Speed: working too fast for existing conditions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Rear of tractor may not have proper counter balance for the load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Weight of load: Exceeding front loader lift capacity 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612775"/>
          </a:xfrm>
        </p:spPr>
        <p:txBody>
          <a:bodyPr/>
          <a:lstStyle/>
          <a:p>
            <a:pPr algn="ctr"/>
            <a:r>
              <a:rPr lang="en-US" sz="3200" b="1"/>
              <a:t>TRACTOR FRONT LOADER INCIDENTS</a:t>
            </a:r>
          </a:p>
        </p:txBody>
      </p:sp>
      <p:pic>
        <p:nvPicPr>
          <p:cNvPr id="133124" name="Picture 4" descr="pi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4044950" cy="4711700"/>
          </a:xfrm>
          <a:prstGeom prst="rect">
            <a:avLst/>
          </a:prstGeom>
          <a:noFill/>
        </p:spPr>
      </p:pic>
      <p:pic>
        <p:nvPicPr>
          <p:cNvPr id="133125" name="Picture 5" descr="pic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4267200" cy="2806700"/>
          </a:xfrm>
          <a:prstGeom prst="rect">
            <a:avLst/>
          </a:prstGeom>
          <a:noFill/>
        </p:spPr>
      </p:pic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4495800" y="1676400"/>
            <a:ext cx="4648200" cy="124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i="1"/>
              <a:t>Lifting loads too high can cause instability, rollover, and injury</a:t>
            </a:r>
          </a:p>
        </p:txBody>
      </p:sp>
      <p:pic>
        <p:nvPicPr>
          <p:cNvPr id="133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971800"/>
            <a:ext cx="20304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457200" y="6248400"/>
            <a:ext cx="8382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200"/>
              <a:t>Remember center of gravity changes as bucket rises</a:t>
            </a:r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 flipV="1">
            <a:off x="6781800" y="4953000"/>
            <a:ext cx="0" cy="304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 flipV="1">
            <a:off x="6781800" y="4953000"/>
            <a:ext cx="0" cy="3048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2667000" y="838200"/>
            <a:ext cx="43434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sz="2900" b="1">
                <a:solidFill>
                  <a:schemeClr val="tx2"/>
                </a:solidFill>
              </a:rPr>
              <a:t>KEEP LOADS LOW!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13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13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13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13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1625"/>
            <a:ext cx="7693025" cy="1143000"/>
          </a:xfrm>
        </p:spPr>
        <p:txBody>
          <a:bodyPr/>
          <a:lstStyle/>
          <a:p>
            <a:r>
              <a:rPr lang="en-US" b="1"/>
              <a:t>AGE OF THE TRACTOR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921625" cy="41148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Newer tractors have many safety controls that automatically protect the user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 sz="2400"/>
              <a:t>Our state-wide tractor fleet contains many older tractors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Knowledge gap exists for younger workforce and new hires of any age on how to operate tractors safely (esp. older models)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/>
          </a:p>
        </p:txBody>
      </p:sp>
      <p:pic>
        <p:nvPicPr>
          <p:cNvPr id="192516" name="Picture 4" descr="allis-chalmers-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971800"/>
            <a:ext cx="1981200" cy="1576388"/>
          </a:xfrm>
          <a:prstGeom prst="rect">
            <a:avLst/>
          </a:prstGeom>
          <a:noFill/>
        </p:spPr>
      </p:pic>
      <p:pic>
        <p:nvPicPr>
          <p:cNvPr id="192517" name="Picture 5" descr="MCSO01909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273175" cy="1566863"/>
          </a:xfrm>
          <a:prstGeom prst="rect">
            <a:avLst/>
          </a:prstGeom>
          <a:noFill/>
        </p:spPr>
      </p:pic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533400" y="5638800"/>
            <a:ext cx="8077200" cy="946150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buFont typeface="Wingdings" pitchFamily="2" charset="2"/>
              <a:buNone/>
            </a:pPr>
            <a:r>
              <a:rPr lang="en-US" u="sng">
                <a:solidFill>
                  <a:schemeClr val="bg1"/>
                </a:solidFill>
              </a:rPr>
              <a:t>Training tractor drivers on </a:t>
            </a:r>
            <a:r>
              <a:rPr lang="en-US" b="1" u="sng">
                <a:solidFill>
                  <a:schemeClr val="bg1"/>
                </a:solidFill>
              </a:rPr>
              <a:t>each</a:t>
            </a:r>
            <a:r>
              <a:rPr lang="en-US" u="sng">
                <a:solidFill>
                  <a:schemeClr val="bg1"/>
                </a:solidFill>
              </a:rPr>
              <a:t> tractor </a:t>
            </a:r>
          </a:p>
          <a:p>
            <a:pPr marL="342900" indent="-342900" algn="ctr">
              <a:lnSpc>
                <a:spcPct val="90000"/>
              </a:lnSpc>
              <a:buFont typeface="Wingdings" pitchFamily="2" charset="2"/>
              <a:buNone/>
            </a:pPr>
            <a:r>
              <a:rPr lang="en-US" u="sng">
                <a:solidFill>
                  <a:schemeClr val="bg1"/>
                </a:solidFill>
              </a:rPr>
              <a:t>and its implements is essential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 descr="tractor b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01988"/>
            <a:ext cx="4991100" cy="3505200"/>
          </a:xfrm>
          <a:prstGeom prst="rect">
            <a:avLst/>
          </a:prstGeom>
          <a:noFill/>
        </p:spPr>
      </p:pic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457200" y="1600200"/>
            <a:ext cx="838200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en-US" sz="2400"/>
              <a:t>Shape of load can cause instability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en-US" sz="2400"/>
              <a:t>Use proper tools to lift odd shapes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en-US" sz="2400"/>
              <a:t>Many injuries happen while hauling hay-this bale type can crush a driver or ground worker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762000" y="609600"/>
            <a:ext cx="8001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>
                <a:solidFill>
                  <a:schemeClr val="tx2"/>
                </a:solidFill>
              </a:rPr>
              <a:t>FRONT LOADER INCIDENTS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1625"/>
            <a:ext cx="7845425" cy="1143000"/>
          </a:xfrm>
        </p:spPr>
        <p:txBody>
          <a:bodyPr/>
          <a:lstStyle/>
          <a:p>
            <a:pPr algn="ctr"/>
            <a:r>
              <a:rPr lang="en-US" b="1"/>
              <a:t>FALLS FROM TRACTORS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229600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Most falls are due to improper mounting or dismounting of the tractor.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    </a:t>
            </a:r>
            <a:r>
              <a:rPr lang="en-US" sz="1600" u="sng">
                <a:solidFill>
                  <a:schemeClr val="hlink"/>
                </a:solidFill>
              </a:rPr>
              <a:t>Injuries to wrist, arm, hip, leg, ankle &amp; runovers can result</a:t>
            </a:r>
          </a:p>
          <a:p>
            <a:pPr>
              <a:lnSpc>
                <a:spcPct val="80000"/>
              </a:lnSpc>
            </a:pPr>
            <a:r>
              <a:rPr lang="en-US" sz="2000"/>
              <a:t>Don’t “jump” down from tractor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   </a:t>
            </a:r>
            <a:r>
              <a:rPr lang="en-US" sz="1600">
                <a:solidFill>
                  <a:schemeClr val="hlink"/>
                </a:solidFill>
              </a:rPr>
              <a:t>(WSU accident reports from several locations-ankles &amp; feet)</a:t>
            </a:r>
          </a:p>
          <a:p>
            <a:pPr>
              <a:lnSpc>
                <a:spcPct val="80000"/>
              </a:lnSpc>
            </a:pPr>
            <a:endParaRPr lang="en-US" sz="2000" u="sng">
              <a:solidFill>
                <a:schemeClr val="hlink"/>
              </a:solidFill>
            </a:endParaRPr>
          </a:p>
        </p:txBody>
      </p:sp>
      <p:pic>
        <p:nvPicPr>
          <p:cNvPr id="53253" name="Picture 5" descr="PHOTO-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2428875" cy="34290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53265" name="Group 17"/>
          <p:cNvGrpSpPr>
            <a:grpSpLocks/>
          </p:cNvGrpSpPr>
          <p:nvPr/>
        </p:nvGrpSpPr>
        <p:grpSpPr bwMode="auto">
          <a:xfrm>
            <a:off x="1447800" y="3962400"/>
            <a:ext cx="1524000" cy="1828800"/>
            <a:chOff x="912" y="2496"/>
            <a:chExt cx="960" cy="1152"/>
          </a:xfrm>
        </p:grpSpPr>
        <p:sp>
          <p:nvSpPr>
            <p:cNvPr id="53255" name="Line 7"/>
            <p:cNvSpPr>
              <a:spLocks noChangeShapeType="1"/>
            </p:cNvSpPr>
            <p:nvPr/>
          </p:nvSpPr>
          <p:spPr bwMode="auto">
            <a:xfrm flipH="1">
              <a:off x="1200" y="2496"/>
              <a:ext cx="672" cy="4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56" name="Line 8"/>
            <p:cNvSpPr>
              <a:spLocks noChangeShapeType="1"/>
            </p:cNvSpPr>
            <p:nvPr/>
          </p:nvSpPr>
          <p:spPr bwMode="auto">
            <a:xfrm flipH="1">
              <a:off x="912" y="2496"/>
              <a:ext cx="960" cy="3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57" name="Line 9"/>
            <p:cNvSpPr>
              <a:spLocks noChangeShapeType="1"/>
            </p:cNvSpPr>
            <p:nvPr/>
          </p:nvSpPr>
          <p:spPr bwMode="auto">
            <a:xfrm flipH="1">
              <a:off x="912" y="2496"/>
              <a:ext cx="960" cy="115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743200" y="3657600"/>
            <a:ext cx="61722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 sz="2900"/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2895600" y="3276600"/>
            <a:ext cx="6248400" cy="3878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/>
              <a:t>Use a </a:t>
            </a:r>
            <a:r>
              <a:rPr lang="en-US" sz="2400" b="1" u="sng">
                <a:solidFill>
                  <a:schemeClr val="hlink"/>
                </a:solidFill>
              </a:rPr>
              <a:t>3-point mount</a:t>
            </a:r>
            <a:r>
              <a:rPr lang="en-US" sz="2400"/>
              <a:t> </a:t>
            </a:r>
            <a:r>
              <a:rPr lang="en-US" sz="2400" i="1"/>
              <a:t>(</a:t>
            </a:r>
            <a:r>
              <a:rPr lang="en-US" sz="2000" i="1"/>
              <a:t>either 2 hand and one foot or 2 feet and one hand in contact with steps at all times)</a:t>
            </a:r>
          </a:p>
          <a:p>
            <a:pPr marL="342900" indent="-342900"/>
            <a:r>
              <a:rPr lang="en-US" sz="2400" b="1" u="sng">
                <a:solidFill>
                  <a:schemeClr val="hlink"/>
                </a:solidFill>
              </a:rPr>
              <a:t>Face the tractor</a:t>
            </a:r>
            <a:r>
              <a:rPr lang="en-US" sz="2400"/>
              <a:t> when going up and down the steps and use handholds.  There is less chance of catching pant’s cuffs or boot loops on clutch pedal, etc. which can pitch a person off the tractor</a:t>
            </a:r>
          </a:p>
          <a:p>
            <a:pPr marL="342900" indent="-342900"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FALLS FROM TRACTORS</a:t>
            </a:r>
          </a:p>
        </p:txBody>
      </p:sp>
      <p:pic>
        <p:nvPicPr>
          <p:cNvPr id="200708" name="Picture 4" descr="PHOTO-5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524000"/>
            <a:ext cx="3200400" cy="4800600"/>
          </a:xfrm>
          <a:noFill/>
          <a:ln/>
        </p:spPr>
      </p:pic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990600" y="1612900"/>
            <a:ext cx="4419600" cy="1816100"/>
          </a:xfrm>
          <a:prstGeom prst="rect">
            <a:avLst/>
          </a:prstGeom>
          <a:solidFill>
            <a:srgbClr val="FFFF00"/>
          </a:solidFill>
          <a:ln w="762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3600"/>
              <a:t>Beware slippery, wet, and muddy surfaces</a:t>
            </a:r>
            <a:r>
              <a:rPr lang="en-US" sz="3600" i="1"/>
              <a:t> </a:t>
            </a:r>
            <a:endParaRPr lang="en-US" sz="3600"/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685800" y="3886200"/>
            <a:ext cx="4724400" cy="244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Accident photo:</a:t>
            </a:r>
          </a:p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	A person slipped on these muddy stairs and was run over and killed by this tractor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FALLS FROM TRACTOR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693025" cy="4114800"/>
          </a:xfrm>
        </p:spPr>
        <p:txBody>
          <a:bodyPr/>
          <a:lstStyle/>
          <a:p>
            <a:r>
              <a:rPr lang="en-US" sz="2400"/>
              <a:t>Most tractors are not designed to carry passengers </a:t>
            </a:r>
          </a:p>
          <a:p>
            <a:r>
              <a:rPr lang="en-US" sz="2400" u="sng"/>
              <a:t>Maintain a no rider policy</a:t>
            </a:r>
          </a:p>
          <a:p>
            <a:r>
              <a:rPr lang="en-US" sz="2400"/>
              <a:t>Injury occurs to passengers by falling from tractor &amp; being run over once they have fallen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82948" name="Picture 4" descr="trag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10000"/>
            <a:ext cx="28194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 descr="14190899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86200"/>
            <a:ext cx="3962400" cy="1987550"/>
          </a:xfrm>
          <a:prstGeom prst="rect">
            <a:avLst/>
          </a:prstGeom>
          <a:noFill/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9175" y="228600"/>
            <a:ext cx="1376363" cy="15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29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829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829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RUNOVER INCIDENTS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1534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/>
              <a:t>Usually happens due to:</a:t>
            </a:r>
          </a:p>
          <a:p>
            <a:pPr>
              <a:lnSpc>
                <a:spcPct val="80000"/>
              </a:lnSpc>
            </a:pPr>
            <a:r>
              <a:rPr lang="en-US" sz="1900"/>
              <a:t>Inability to see small children or others in the line of travel</a:t>
            </a:r>
          </a:p>
          <a:p>
            <a:pPr>
              <a:lnSpc>
                <a:spcPct val="80000"/>
              </a:lnSpc>
            </a:pPr>
            <a:r>
              <a:rPr lang="en-US" sz="1900"/>
              <a:t>Extra riders falling off from steps, cab, or drawbar</a:t>
            </a:r>
          </a:p>
          <a:p>
            <a:pPr>
              <a:lnSpc>
                <a:spcPct val="80000"/>
              </a:lnSpc>
            </a:pPr>
            <a:r>
              <a:rPr lang="en-US" sz="1900"/>
              <a:t>Backing the tractor toward machinery to be attached</a:t>
            </a:r>
          </a:p>
          <a:p>
            <a:pPr>
              <a:lnSpc>
                <a:spcPct val="80000"/>
              </a:lnSpc>
            </a:pPr>
            <a:r>
              <a:rPr lang="en-US" sz="1900"/>
              <a:t>By-pass starting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9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/>
              <a:t>Avoid runovers by:</a:t>
            </a:r>
          </a:p>
          <a:p>
            <a:pPr>
              <a:lnSpc>
                <a:spcPct val="80000"/>
              </a:lnSpc>
            </a:pPr>
            <a:r>
              <a:rPr lang="en-US" sz="1900"/>
              <a:t>Keeping speed down</a:t>
            </a:r>
          </a:p>
          <a:p>
            <a:pPr>
              <a:lnSpc>
                <a:spcPct val="80000"/>
              </a:lnSpc>
            </a:pPr>
            <a:r>
              <a:rPr lang="en-US" sz="1900"/>
              <a:t>Keeping others esp. children out of the area where a tractor is operating</a:t>
            </a:r>
          </a:p>
          <a:p>
            <a:pPr>
              <a:lnSpc>
                <a:spcPct val="80000"/>
              </a:lnSpc>
            </a:pPr>
            <a:r>
              <a:rPr lang="en-US" sz="1900"/>
              <a:t>Not allowing ground workers to enter area between tractor and implement until the tractor has been stopped, shifted into neutral and the brakes applied</a:t>
            </a:r>
          </a:p>
          <a:p>
            <a:pPr>
              <a:lnSpc>
                <a:spcPct val="80000"/>
              </a:lnSpc>
            </a:pPr>
            <a:r>
              <a:rPr lang="en-US" sz="1900"/>
              <a:t>Having ground workers step out of the area when adjustments have to be made between the tractor and implement</a:t>
            </a:r>
          </a:p>
          <a:p>
            <a:pPr>
              <a:lnSpc>
                <a:spcPct val="80000"/>
              </a:lnSpc>
            </a:pPr>
            <a:r>
              <a:rPr lang="en-US" sz="1900"/>
              <a:t>Clear communication methods between operator and ground workers</a:t>
            </a:r>
          </a:p>
        </p:txBody>
      </p:sp>
      <p:pic>
        <p:nvPicPr>
          <p:cNvPr id="75780" name="Picture 4" descr="AnimTractorLine">
            <a:hlinkClick r:id="" action="ppaction://noaction" highlightClick="1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6781800" cy="6318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5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/>
              <a:t>COMMUNICATION!</a:t>
            </a:r>
            <a:br>
              <a:rPr lang="en-US" sz="3200" b="1"/>
            </a:br>
            <a:r>
              <a:rPr lang="en-US" sz="3200" b="1"/>
              <a:t>HAND SIGNALS for SAFETY</a:t>
            </a:r>
          </a:p>
        </p:txBody>
      </p:sp>
      <p:pic>
        <p:nvPicPr>
          <p:cNvPr id="104452" name="Picture 4" descr="hot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600200"/>
            <a:ext cx="6629400" cy="4895850"/>
          </a:xfrm>
          <a:noFill/>
          <a:ln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CAUGHT-BETWEEN INCIDENTS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69225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/>
              <a:t>“Caught between” means a ground worker is crushed between the tractor and an implement </a:t>
            </a:r>
          </a:p>
          <a:p>
            <a:pPr>
              <a:lnSpc>
                <a:spcPct val="90000"/>
              </a:lnSpc>
            </a:pPr>
            <a:r>
              <a:rPr lang="en-US" sz="2100"/>
              <a:t>This often occurs when the tractor is backing up to an implement to hook up</a:t>
            </a:r>
          </a:p>
          <a:p>
            <a:pPr>
              <a:lnSpc>
                <a:spcPct val="90000"/>
              </a:lnSpc>
            </a:pPr>
            <a:r>
              <a:rPr lang="en-US" sz="2100"/>
              <a:t>Common causes of caught-between accidents:</a:t>
            </a:r>
          </a:p>
          <a:p>
            <a:pPr lvl="1">
              <a:lnSpc>
                <a:spcPct val="90000"/>
              </a:lnSpc>
            </a:pPr>
            <a:r>
              <a:rPr lang="en-US" sz="1900"/>
              <a:t>Break down of communication between operator and person on the ground</a:t>
            </a:r>
          </a:p>
          <a:p>
            <a:pPr lvl="1">
              <a:lnSpc>
                <a:spcPct val="90000"/>
              </a:lnSpc>
            </a:pPr>
            <a:r>
              <a:rPr lang="en-US" sz="1900"/>
              <a:t>Loss of control of the tractor</a:t>
            </a:r>
          </a:p>
          <a:p>
            <a:pPr lvl="1">
              <a:lnSpc>
                <a:spcPct val="90000"/>
              </a:lnSpc>
            </a:pPr>
            <a:r>
              <a:rPr lang="en-US" sz="1900"/>
              <a:t>Worker in wrong spot</a:t>
            </a:r>
          </a:p>
          <a:p>
            <a:pPr lvl="1">
              <a:lnSpc>
                <a:spcPct val="90000"/>
              </a:lnSpc>
            </a:pPr>
            <a:r>
              <a:rPr lang="en-US" sz="1900"/>
              <a:t>Operator can’t see worker</a:t>
            </a:r>
          </a:p>
          <a:p>
            <a:pPr lvl="1">
              <a:lnSpc>
                <a:spcPct val="90000"/>
              </a:lnSpc>
            </a:pPr>
            <a:r>
              <a:rPr lang="en-US" sz="1900"/>
              <a:t>Operator misjudges and tractor moves rearward too far</a:t>
            </a:r>
          </a:p>
          <a:p>
            <a:pPr lvl="1">
              <a:lnSpc>
                <a:spcPct val="90000"/>
              </a:lnSpc>
            </a:pPr>
            <a:r>
              <a:rPr lang="en-US" sz="1900"/>
              <a:t>To avoid caught-between incidents refer to run over prevention procedures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143000" y="5867400"/>
            <a:ext cx="6858000" cy="701675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bg1"/>
                </a:solidFill>
              </a:rPr>
              <a:t>To avoid caught-between incidents refer to run over prevention procedures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1"/>
      <p:bldP spid="5530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1625"/>
            <a:ext cx="7845425" cy="1143000"/>
          </a:xfrm>
        </p:spPr>
        <p:txBody>
          <a:bodyPr/>
          <a:lstStyle/>
          <a:p>
            <a:pPr algn="ctr"/>
            <a:r>
              <a:rPr lang="en-US" sz="3200" b="1"/>
              <a:t>CAUGHT BETWEEN</a:t>
            </a:r>
            <a:br>
              <a:rPr lang="en-US" sz="3200" b="1"/>
            </a:br>
            <a:r>
              <a:rPr lang="en-US" sz="3200" b="1"/>
              <a:t>ARTICULATING TRACTOR INCIDENTS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5715000" cy="2362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800"/>
              <a:t>There is potential to crush a person on either side of the tractor in the area between the front and rear wheels</a:t>
            </a:r>
          </a:p>
          <a:p>
            <a:endParaRPr lang="en-US" sz="2800"/>
          </a:p>
          <a:p>
            <a:endParaRPr lang="en-US" sz="2800" u="sng"/>
          </a:p>
          <a:p>
            <a:endParaRPr lang="en-US" sz="2800"/>
          </a:p>
        </p:txBody>
      </p:sp>
      <p:pic>
        <p:nvPicPr>
          <p:cNvPr id="78852" name="Picture 4" descr="tragp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0"/>
            <a:ext cx="27432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04800" y="4419600"/>
            <a:ext cx="8610600" cy="1998663"/>
          </a:xfrm>
          <a:prstGeom prst="rect">
            <a:avLst/>
          </a:prstGeom>
          <a:solidFill>
            <a:schemeClr val="accent2"/>
          </a:solidFill>
          <a:ln w="5715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400"/>
              <a:t> </a:t>
            </a:r>
            <a:r>
              <a:rPr lang="en-US" sz="1800"/>
              <a:t>Slight movement of steering wheel causes tractor to articulate in the middle bringing the front and rear wheels of one side or the other closer together</a:t>
            </a:r>
          </a:p>
          <a:p>
            <a:pPr lvl="1">
              <a:buFont typeface="Wingdings" pitchFamily="2" charset="2"/>
              <a:buNone/>
            </a:pPr>
            <a:endParaRPr lang="en-US" sz="1800"/>
          </a:p>
          <a:p>
            <a:pPr lvl="1"/>
            <a:r>
              <a:rPr lang="en-US" sz="1800"/>
              <a:t>  If steering wheel is moved, even with engine not running, the tractor may articulate upon start-up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762000" y="3352800"/>
            <a:ext cx="5715000" cy="955675"/>
          </a:xfrm>
          <a:prstGeom prst="rect">
            <a:avLst/>
          </a:prstGeom>
          <a:solidFill>
            <a:schemeClr val="tx2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</a:rPr>
              <a:t>Stay out of this danger area as much as possible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1"/>
      <p:bldP spid="78854" grpId="0" animBg="1"/>
      <p:bldP spid="7885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/>
              <a:t>BY-PASS STARTING</a:t>
            </a:r>
            <a:br>
              <a:rPr lang="en-US" sz="3200" b="1"/>
            </a:br>
            <a:r>
              <a:rPr lang="en-US" sz="3200" b="1"/>
              <a:t>CAUSES RUNOVER ACCIDENTS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921625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/>
              <a:t>By-pass starting is an unsafe practice of starting a tractor while standing on the ground and can result in the person being run over by the tractor</a:t>
            </a:r>
          </a:p>
          <a:p>
            <a:pPr>
              <a:lnSpc>
                <a:spcPct val="90000"/>
              </a:lnSpc>
            </a:pPr>
            <a:endParaRPr lang="en-US" sz="2100"/>
          </a:p>
          <a:p>
            <a:pPr>
              <a:lnSpc>
                <a:spcPct val="90000"/>
              </a:lnSpc>
            </a:pPr>
            <a:r>
              <a:rPr lang="en-US" sz="2100"/>
              <a:t>Starting the tractor from the ground is accomplished by rigging unsafe electrical connections or reaching up &amp; over the tractor from the ground to turn ignition key (on older tractors)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1900"/>
          </a:p>
          <a:p>
            <a:pPr>
              <a:lnSpc>
                <a:spcPct val="90000"/>
              </a:lnSpc>
            </a:pPr>
            <a:r>
              <a:rPr lang="en-US" sz="2100"/>
              <a:t>New tractors are sold with shield covering the starter. Retro-fits can be gotten for some older tractors</a:t>
            </a:r>
          </a:p>
          <a:p>
            <a:pPr>
              <a:lnSpc>
                <a:spcPct val="90000"/>
              </a:lnSpc>
            </a:pPr>
            <a:endParaRPr lang="en-US" sz="2100"/>
          </a:p>
          <a:p>
            <a:pPr>
              <a:lnSpc>
                <a:spcPct val="90000"/>
              </a:lnSpc>
            </a:pPr>
            <a:r>
              <a:rPr lang="en-US" sz="2100"/>
              <a:t>Dead man’s seat switch is also a built-in safety factor. No one on seat, the tractor shuts off or won’t start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PTO</a:t>
            </a:r>
            <a:r>
              <a:rPr lang="en-US"/>
              <a:t> </a:t>
            </a:r>
            <a:r>
              <a:rPr lang="en-US" sz="2000"/>
              <a:t>(POWER TAKE-OFF)</a:t>
            </a:r>
          </a:p>
        </p:txBody>
      </p:sp>
      <p:pic>
        <p:nvPicPr>
          <p:cNvPr id="126980" name="Picture 4" descr="as111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467600" cy="3883025"/>
          </a:xfrm>
          <a:prstGeom prst="rect">
            <a:avLst/>
          </a:prstGeom>
          <a:noFill/>
        </p:spPr>
      </p:pic>
      <p:pic>
        <p:nvPicPr>
          <p:cNvPr id="126982" name="Picture 6" descr="picsmall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71450"/>
            <a:ext cx="2286000" cy="1714500"/>
          </a:xfrm>
          <a:prstGeom prst="rect">
            <a:avLst/>
          </a:prstGeom>
          <a:noFill/>
        </p:spPr>
      </p:pic>
      <p:sp>
        <p:nvSpPr>
          <p:cNvPr id="126983" name="Line 7"/>
          <p:cNvSpPr>
            <a:spLocks noChangeShapeType="1"/>
          </p:cNvSpPr>
          <p:nvPr/>
        </p:nvSpPr>
        <p:spPr bwMode="auto">
          <a:xfrm>
            <a:off x="5638800" y="381000"/>
            <a:ext cx="1676400" cy="152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 flipV="1">
            <a:off x="5791200" y="609600"/>
            <a:ext cx="1600200" cy="3810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989" name="Text Box 13"/>
          <p:cNvSpPr txBox="1">
            <a:spLocks noGrp="1" noChangeArrowheads="1"/>
          </p:cNvSpPr>
          <p:nvPr>
            <p:ph type="body" idx="1"/>
          </p:nvPr>
        </p:nvSpPr>
        <p:spPr>
          <a:xfrm>
            <a:off x="381000" y="5943600"/>
            <a:ext cx="8382000" cy="685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400" b="1"/>
              <a:t>	</a:t>
            </a:r>
            <a:r>
              <a:rPr lang="en-US" sz="1600" b="1"/>
              <a:t>PTO produces a rotating torque and directly transfers it to another machine or tool. For a mower implement the rotating torque is used to turn the mower blades</a:t>
            </a:r>
            <a:endParaRPr lang="en-US" sz="160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26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1625"/>
            <a:ext cx="7693025" cy="1143000"/>
          </a:xfrm>
        </p:spPr>
        <p:txBody>
          <a:bodyPr/>
          <a:lstStyle/>
          <a:p>
            <a:pPr algn="ctr"/>
            <a:r>
              <a:rPr lang="en-US" b="1"/>
              <a:t>TRACTOR OPERATOR MANUALS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458200" cy="5029200"/>
          </a:xfrm>
        </p:spPr>
        <p:txBody>
          <a:bodyPr/>
          <a:lstStyle/>
          <a:p>
            <a:r>
              <a:rPr lang="en-US" sz="2400"/>
              <a:t>Tractor and tractor implement operator’s manuals are the “oracle” on proper tractor operation &amp; maintenance</a:t>
            </a:r>
          </a:p>
          <a:p>
            <a:endParaRPr lang="en-US" sz="1200"/>
          </a:p>
          <a:p>
            <a:r>
              <a:rPr lang="en-US" sz="2400"/>
              <a:t>As many of WSU tractors are older, manuals are sometimes lost. </a:t>
            </a:r>
            <a:r>
              <a:rPr lang="en-US" sz="2400" u="sng"/>
              <a:t>If manuals aren’t on-site, find a copy:</a:t>
            </a:r>
          </a:p>
          <a:p>
            <a:pPr lvl="1"/>
            <a:endParaRPr lang="en-US" sz="1800"/>
          </a:p>
          <a:p>
            <a:pPr lvl="1"/>
            <a:r>
              <a:rPr lang="en-US" sz="1800"/>
              <a:t>Contact manufacturer</a:t>
            </a:r>
          </a:p>
          <a:p>
            <a:pPr lvl="1"/>
            <a:r>
              <a:rPr lang="en-US" sz="1800"/>
              <a:t>Internet search</a:t>
            </a:r>
            <a:r>
              <a:rPr lang="en-US" sz="3500"/>
              <a:t> </a:t>
            </a:r>
            <a:endParaRPr lang="en-US" sz="3300" b="1"/>
          </a:p>
        </p:txBody>
      </p:sp>
      <p:pic>
        <p:nvPicPr>
          <p:cNvPr id="193540" name="Picture 4" descr="slid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572000"/>
            <a:ext cx="3200400" cy="207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1625"/>
            <a:ext cx="7845425" cy="1143000"/>
          </a:xfrm>
        </p:spPr>
        <p:txBody>
          <a:bodyPr/>
          <a:lstStyle/>
          <a:p>
            <a:pPr algn="ctr"/>
            <a:r>
              <a:rPr lang="en-US" b="1"/>
              <a:t>PTO ENTANGLEMENT INCIDENTS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315200" cy="1295400"/>
          </a:xfrm>
          <a:solidFill>
            <a:schemeClr val="tx2"/>
          </a:solidFill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bg1"/>
                </a:solidFill>
              </a:rPr>
              <a:t>	The most gruesome of injuries resulting in severe injury, dismemberment, or death by the human body becoming entangled in (literally wrapped around) equipment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 l="10001" t="2818" r="7500"/>
          <a:stretch>
            <a:fillRect/>
          </a:stretch>
        </p:blipFill>
        <p:spPr bwMode="auto">
          <a:xfrm>
            <a:off x="6172200" y="3733800"/>
            <a:ext cx="2514600" cy="2627313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457200" y="3352800"/>
            <a:ext cx="5257800" cy="240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1800"/>
              <a:t>A PTO operating at 1000 rpm will pull in clothing at a rate of </a:t>
            </a:r>
            <a:r>
              <a:rPr lang="en-US" sz="1800" u="sng"/>
              <a:t>8’ per second. </a:t>
            </a:r>
          </a:p>
          <a:p>
            <a:pPr marL="342900" indent="-342900"/>
            <a:endParaRPr lang="en-US" sz="1800" u="sng"/>
          </a:p>
          <a:p>
            <a:pPr marL="342900" indent="-342900"/>
            <a:r>
              <a:rPr lang="en-US" sz="1800"/>
              <a:t>PTO powered implements operating at 540 rpm can entangle a shirt sleeve or pant leg around the drive shaft </a:t>
            </a:r>
            <a:r>
              <a:rPr lang="en-US" sz="1800" u="sng"/>
              <a:t>9 times in 1 second</a:t>
            </a:r>
            <a:r>
              <a:rPr lang="en-US" sz="1800"/>
              <a:t> dragging </a:t>
            </a:r>
            <a:r>
              <a:rPr lang="en-US" sz="1800" u="sng"/>
              <a:t>your</a:t>
            </a:r>
            <a:r>
              <a:rPr lang="en-US" sz="1800"/>
              <a:t> arm or leg with it</a:t>
            </a:r>
          </a:p>
        </p:txBody>
      </p:sp>
      <p:pic>
        <p:nvPicPr>
          <p:cNvPr id="56331" name="Picture 11" descr="monster-ey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43600"/>
            <a:ext cx="685800" cy="685800"/>
          </a:xfrm>
          <a:prstGeom prst="rect">
            <a:avLst/>
          </a:prstGeom>
          <a:noFill/>
        </p:spPr>
      </p:pic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914400" y="6019800"/>
            <a:ext cx="5257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solidFill>
                  <a:srgbClr val="FF6600"/>
                </a:solidFill>
              </a:rPr>
              <a:t>Happens in a blink of an eye!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0" tmFilter="0, 0; .2, .5; .8, .5; 1, 0"/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0" autoRev="1" fill="hold"/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1" uiExpand="1" build="p" animBg="1"/>
      <p:bldP spid="56332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921625" cy="841375"/>
          </a:xfrm>
        </p:spPr>
        <p:txBody>
          <a:bodyPr/>
          <a:lstStyle/>
          <a:p>
            <a:pPr algn="ctr"/>
            <a:r>
              <a:rPr lang="en-US" sz="3200" b="1"/>
              <a:t>PTO GUARDS HELP PREVENT INJURY</a:t>
            </a:r>
          </a:p>
        </p:txBody>
      </p:sp>
      <p:pic>
        <p:nvPicPr>
          <p:cNvPr id="124932" name="Picture 4" descr="0994_2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219200"/>
            <a:ext cx="5791200" cy="5176838"/>
          </a:xfrm>
          <a:prstGeom prst="rect">
            <a:avLst/>
          </a:prstGeom>
          <a:noFill/>
        </p:spPr>
      </p:pic>
      <p:pic>
        <p:nvPicPr>
          <p:cNvPr id="12493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16200000">
            <a:off x="265112" y="3544888"/>
            <a:ext cx="2627313" cy="2547938"/>
          </a:xfrm>
          <a:noFill/>
          <a:ln/>
        </p:spPr>
      </p:pic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838200" y="533400"/>
            <a:ext cx="8001000" cy="636588"/>
          </a:xfrm>
          <a:prstGeom prst="rect">
            <a:avLst/>
          </a:prstGeom>
          <a:solidFill>
            <a:schemeClr val="accent2"/>
          </a:solidFill>
          <a:ln w="5715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>
                <a:solidFill>
                  <a:schemeClr val="tx2"/>
                </a:solidFill>
                <a:latin typeface="Arial" charset="0"/>
              </a:rPr>
              <a:t>PTO GUARDS HELP PREVENT INJURY</a:t>
            </a:r>
            <a:r>
              <a:rPr lang="en-US"/>
              <a:t> 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1219200" y="3581400"/>
            <a:ext cx="4648200" cy="1447800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1143000" y="5181600"/>
            <a:ext cx="3124200" cy="1143000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1143000" y="1905000"/>
            <a:ext cx="4953000" cy="1447800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5257800" cy="43418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/>
              <a:t>Proven accident prevention is to </a:t>
            </a:r>
            <a:r>
              <a:rPr lang="en-US" sz="2100" b="1" u="sng"/>
              <a:t>keep PTO shaft shields in place</a:t>
            </a:r>
            <a:r>
              <a:rPr lang="en-US" sz="2100"/>
              <a:t>, and never remove them except for maintenance work.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600"/>
          </a:p>
          <a:p>
            <a:pPr>
              <a:lnSpc>
                <a:spcPct val="90000"/>
              </a:lnSpc>
            </a:pPr>
            <a:r>
              <a:rPr lang="en-US" sz="2000"/>
              <a:t>While the tractor is </a:t>
            </a:r>
            <a:r>
              <a:rPr lang="en-US" sz="2000" b="1" u="sng"/>
              <a:t>off,</a:t>
            </a:r>
            <a:r>
              <a:rPr lang="en-US" sz="2000"/>
              <a:t> always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	inspect shaft, driveline &amp; universal joint to ensure guarding prior to use.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Spin driveline guard to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   ensure it is not stuck to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   the shaft.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237038"/>
            <a:ext cx="2895600" cy="23209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762000" y="2286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tx2"/>
                </a:solidFill>
                <a:latin typeface="Arial" charset="0"/>
              </a:rPr>
              <a:t>PTO ENTANGLEMENT</a:t>
            </a: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6477000" y="1905000"/>
            <a:ext cx="2209800" cy="1878013"/>
          </a:xfrm>
          <a:prstGeom prst="rect">
            <a:avLst/>
          </a:prstGeom>
          <a:solidFill>
            <a:srgbClr val="FFFF00"/>
          </a:solidFill>
          <a:ln w="762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This does happen</a:t>
            </a:r>
          </a:p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FF0000"/>
                </a:solidFill>
              </a:rPr>
              <a:t>Click to see an actual recent incident report</a:t>
            </a:r>
          </a:p>
        </p:txBody>
      </p:sp>
      <p:sp>
        <p:nvSpPr>
          <p:cNvPr id="105487" name="AutoShape 15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477000" y="1828800"/>
            <a:ext cx="2209800" cy="1981200"/>
          </a:xfrm>
          <a:prstGeom prst="actionButtonInformation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 animBg="1"/>
      <p:bldP spid="105483" grpId="0" animBg="1"/>
      <p:bldP spid="105480" grpId="0" animBg="1"/>
      <p:bldP spid="105478" grpId="0"/>
      <p:bldP spid="10548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/>
              <a:t>SIX COMMON MACHINE HAZARDS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7213"/>
            <a:ext cx="7924800" cy="4725987"/>
          </a:xfrm>
        </p:spPr>
        <p:txBody>
          <a:bodyPr/>
          <a:lstStyle/>
          <a:p>
            <a:pPr>
              <a:lnSpc>
                <a:spcPct val="80000"/>
              </a:lnSpc>
              <a:buSzTx/>
              <a:buFont typeface="Wingdings" pitchFamily="2" charset="2"/>
              <a:buChar char=""/>
            </a:pPr>
            <a:r>
              <a:rPr lang="en-US" sz="2100" b="1">
                <a:solidFill>
                  <a:schemeClr val="hlink"/>
                </a:solidFill>
              </a:rPr>
              <a:t>Wrap points</a:t>
            </a:r>
            <a:r>
              <a:rPr lang="en-US" sz="1600"/>
              <a:t> </a:t>
            </a:r>
            <a:r>
              <a:rPr lang="en-US" sz="1800"/>
              <a:t>(hay baler, PTO shaft, auger)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"/>
            </a:pPr>
            <a:endParaRPr lang="en-US" sz="1800"/>
          </a:p>
          <a:p>
            <a:pPr>
              <a:lnSpc>
                <a:spcPct val="80000"/>
              </a:lnSpc>
              <a:buSzTx/>
              <a:buFont typeface="Wingdings" pitchFamily="2" charset="2"/>
              <a:buChar char=""/>
            </a:pPr>
            <a:r>
              <a:rPr lang="en-US" sz="2100" b="1">
                <a:solidFill>
                  <a:schemeClr val="hlink"/>
                </a:solidFill>
              </a:rPr>
              <a:t>Hydraulic systems</a:t>
            </a:r>
            <a:r>
              <a:rPr lang="en-US" sz="2100"/>
              <a:t> </a:t>
            </a:r>
            <a:r>
              <a:rPr lang="en-US" sz="1800"/>
              <a:t>(high pressure 1000-3000psi. Hot! Hoses can whip around; equipment fails and can crush)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"/>
            </a:pPr>
            <a:endParaRPr lang="en-US" sz="1800"/>
          </a:p>
          <a:p>
            <a:pPr>
              <a:lnSpc>
                <a:spcPct val="80000"/>
              </a:lnSpc>
              <a:buSzTx/>
              <a:buFont typeface="Wingdings" pitchFamily="2" charset="2"/>
              <a:buChar char=""/>
            </a:pPr>
            <a:r>
              <a:rPr lang="en-US" sz="2100" b="1">
                <a:solidFill>
                  <a:schemeClr val="hlink"/>
                </a:solidFill>
              </a:rPr>
              <a:t>Pinch points</a:t>
            </a:r>
            <a:r>
              <a:rPr lang="en-US" sz="2100"/>
              <a:t> </a:t>
            </a:r>
            <a:r>
              <a:rPr lang="en-US" sz="1800"/>
              <a:t>(gears, sprockets, moving parts of belt or pulley drives/chains)</a:t>
            </a:r>
            <a:r>
              <a:rPr lang="en-US" sz="2100"/>
              <a:t> 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"/>
            </a:pPr>
            <a:endParaRPr lang="en-US" sz="2100"/>
          </a:p>
          <a:p>
            <a:pPr>
              <a:lnSpc>
                <a:spcPct val="80000"/>
              </a:lnSpc>
              <a:buSzTx/>
              <a:buFont typeface="Wingdings" pitchFamily="2" charset="2"/>
              <a:buChar char=""/>
            </a:pPr>
            <a:r>
              <a:rPr lang="en-US" sz="2100" b="1">
                <a:solidFill>
                  <a:schemeClr val="hlink"/>
                </a:solidFill>
              </a:rPr>
              <a:t>Shear &amp; cutting points</a:t>
            </a:r>
            <a:r>
              <a:rPr lang="en-US" sz="2100"/>
              <a:t> </a:t>
            </a:r>
            <a:r>
              <a:rPr lang="en-US" sz="1800"/>
              <a:t>(sickle bars, rotary blades grain augers)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"/>
            </a:pPr>
            <a:endParaRPr lang="en-US" sz="2100"/>
          </a:p>
          <a:p>
            <a:pPr>
              <a:lnSpc>
                <a:spcPct val="80000"/>
              </a:lnSpc>
              <a:buSzTx/>
              <a:buFont typeface="Wingdings" pitchFamily="2" charset="2"/>
              <a:buChar char=""/>
            </a:pPr>
            <a:r>
              <a:rPr lang="en-US" sz="2100" b="1">
                <a:solidFill>
                  <a:schemeClr val="hlink"/>
                </a:solidFill>
              </a:rPr>
              <a:t>Crush points</a:t>
            </a:r>
            <a:r>
              <a:rPr lang="en-US" sz="2100"/>
              <a:t> </a:t>
            </a:r>
            <a:r>
              <a:rPr lang="en-US" sz="1800"/>
              <a:t>(between two machinery parts or machines)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"/>
            </a:pPr>
            <a:endParaRPr lang="en-US" sz="2100"/>
          </a:p>
          <a:p>
            <a:pPr>
              <a:lnSpc>
                <a:spcPct val="80000"/>
              </a:lnSpc>
              <a:buSzTx/>
              <a:buFont typeface="Wingdings" pitchFamily="2" charset="2"/>
              <a:buChar char=""/>
            </a:pPr>
            <a:r>
              <a:rPr lang="en-US" sz="2100" b="1">
                <a:solidFill>
                  <a:schemeClr val="hlink"/>
                </a:solidFill>
              </a:rPr>
              <a:t>Thrown objects</a:t>
            </a:r>
            <a:r>
              <a:rPr lang="en-US" sz="2100"/>
              <a:t> </a:t>
            </a:r>
            <a:r>
              <a:rPr lang="en-US" sz="1800"/>
              <a:t>(ejected or propelled objects, stones, sticks, chaff, etc.)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8153400" cy="917575"/>
          </a:xfrm>
        </p:spPr>
        <p:txBody>
          <a:bodyPr/>
          <a:lstStyle/>
          <a:p>
            <a:r>
              <a:rPr lang="en-US" sz="2800" b="1"/>
              <a:t>SAFETY PRECAUTIONS </a:t>
            </a:r>
            <a:r>
              <a:rPr lang="en-US" sz="2400" b="1"/>
              <a:t>AROUND </a:t>
            </a:r>
            <a:r>
              <a:rPr lang="en-US" sz="2800" b="1"/>
              <a:t>MACHINERY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8229600" cy="4343400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100"/>
              <a:t>Prior to use assure all covers, shields &amp; guards are in place</a:t>
            </a:r>
          </a:p>
          <a:p>
            <a:pPr>
              <a:lnSpc>
                <a:spcPct val="80000"/>
              </a:lnSpc>
            </a:pPr>
            <a:endParaRPr lang="en-US" sz="2100"/>
          </a:p>
          <a:p>
            <a:pPr>
              <a:lnSpc>
                <a:spcPct val="80000"/>
              </a:lnSpc>
            </a:pPr>
            <a:r>
              <a:rPr lang="en-US" sz="2100"/>
              <a:t>Never step across rotating mechanical parts</a:t>
            </a:r>
          </a:p>
          <a:p>
            <a:pPr>
              <a:lnSpc>
                <a:spcPct val="80000"/>
              </a:lnSpc>
            </a:pPr>
            <a:endParaRPr lang="en-US" sz="2100"/>
          </a:p>
          <a:p>
            <a:pPr>
              <a:lnSpc>
                <a:spcPct val="80000"/>
              </a:lnSpc>
            </a:pPr>
            <a:r>
              <a:rPr lang="en-US" sz="2100"/>
              <a:t>Keep extremities clear of operating parts. Work at least 12’ away when PTO is engaged </a:t>
            </a:r>
            <a:r>
              <a:rPr lang="en-US" sz="1600" i="1"/>
              <a:t>(rule of thumb: 2x your height)</a:t>
            </a:r>
          </a:p>
          <a:p>
            <a:pPr>
              <a:lnSpc>
                <a:spcPct val="80000"/>
              </a:lnSpc>
            </a:pPr>
            <a:endParaRPr lang="en-US" sz="1600" i="1"/>
          </a:p>
          <a:p>
            <a:pPr>
              <a:lnSpc>
                <a:spcPct val="80000"/>
              </a:lnSpc>
            </a:pPr>
            <a:r>
              <a:rPr lang="en-US" sz="2100"/>
              <a:t>Never walk or stand behind operating farm machinery</a:t>
            </a:r>
          </a:p>
          <a:p>
            <a:pPr>
              <a:lnSpc>
                <a:spcPct val="80000"/>
              </a:lnSpc>
            </a:pPr>
            <a:endParaRPr lang="en-US" sz="2100"/>
          </a:p>
          <a:p>
            <a:pPr>
              <a:lnSpc>
                <a:spcPct val="80000"/>
              </a:lnSpc>
            </a:pPr>
            <a:r>
              <a:rPr lang="en-US" sz="2100"/>
              <a:t>Always de-energize equipment &amp; wait for it to stop moving before performing adjustments, unclogging or service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7467600" cy="4826000"/>
          </a:xfrm>
          <a:prstGeom prst="rect">
            <a:avLst/>
          </a:prstGeom>
          <a:solidFill>
            <a:schemeClr val="accent2"/>
          </a:solidFill>
          <a:ln w="76200" cmpd="tri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/>
              <a:t>Tie back long hair </a:t>
            </a:r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Do not wear loose clothing or jewelry</a:t>
            </a:r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Wear eye, hearing, &amp; foot protection</a:t>
            </a:r>
          </a:p>
          <a:p>
            <a:pPr marL="342900" indent="-342900"/>
            <a:endParaRPr lang="en-US"/>
          </a:p>
          <a:p>
            <a:pPr marL="342900" indent="-342900">
              <a:spcBef>
                <a:spcPct val="50000"/>
              </a:spcBef>
            </a:pPr>
            <a:endParaRPr lang="en-US"/>
          </a:p>
        </p:txBody>
      </p:sp>
      <p:pic>
        <p:nvPicPr>
          <p:cNvPr id="110600" name="Picture 8" descr="bbbun_pony_400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981200"/>
            <a:ext cx="1219200" cy="108108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grpSp>
        <p:nvGrpSpPr>
          <p:cNvPr id="110610" name="Group 18"/>
          <p:cNvGrpSpPr>
            <a:grpSpLocks/>
          </p:cNvGrpSpPr>
          <p:nvPr/>
        </p:nvGrpSpPr>
        <p:grpSpPr bwMode="auto">
          <a:xfrm>
            <a:off x="6172200" y="3886200"/>
            <a:ext cx="1600200" cy="1143000"/>
            <a:chOff x="4080" y="2736"/>
            <a:chExt cx="1008" cy="720"/>
          </a:xfrm>
        </p:grpSpPr>
        <p:pic>
          <p:nvPicPr>
            <p:cNvPr id="110607" name="Picture 15" descr="Nekki%2520with%2520Shana%2520Necklac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24" y="2832"/>
              <a:ext cx="720" cy="54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</p:pic>
        <p:sp>
          <p:nvSpPr>
            <p:cNvPr id="110608" name="Line 16"/>
            <p:cNvSpPr>
              <a:spLocks noChangeShapeType="1"/>
            </p:cNvSpPr>
            <p:nvPr/>
          </p:nvSpPr>
          <p:spPr bwMode="auto">
            <a:xfrm>
              <a:off x="4080" y="2784"/>
              <a:ext cx="1008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609" name="Line 17"/>
            <p:cNvSpPr>
              <a:spLocks noChangeShapeType="1"/>
            </p:cNvSpPr>
            <p:nvPr/>
          </p:nvSpPr>
          <p:spPr bwMode="auto">
            <a:xfrm flipV="1">
              <a:off x="4128" y="2736"/>
              <a:ext cx="912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0612" name="Picture 20" descr="goggles_gre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5562600"/>
            <a:ext cx="1295400" cy="9715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762000" y="1447800"/>
            <a:ext cx="8077200" cy="5300663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endParaRPr lang="en-US" sz="2400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Field work is tiring 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and 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tired people make mistakes: </a:t>
            </a:r>
          </a:p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endParaRPr lang="en-US" sz="2400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Beware of carelessness, impatience and fatigue</a:t>
            </a:r>
          </a:p>
          <a:p>
            <a:pPr marL="342900" indent="-342900" algn="ctr">
              <a:spcBef>
                <a:spcPct val="50000"/>
              </a:spcBef>
            </a:pPr>
            <a:endParaRPr lang="en-US" sz="2400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uiExpand="1" build="p"/>
      <p:bldP spid="110597" grpId="0" animBg="1"/>
      <p:bldP spid="110597" grpId="1" animBg="1"/>
      <p:bldP spid="110613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1625"/>
            <a:ext cx="8077200" cy="1143000"/>
          </a:xfrm>
        </p:spPr>
        <p:txBody>
          <a:bodyPr/>
          <a:lstStyle/>
          <a:p>
            <a:pPr algn="ctr"/>
            <a:r>
              <a:rPr lang="en-US" sz="3200" b="1"/>
              <a:t>SAFE OPERATION OF TRACTORS ON THE HIGHWAY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820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Attach a slow moving vehicle emblem.</a:t>
            </a:r>
          </a:p>
          <a:p>
            <a:pPr>
              <a:lnSpc>
                <a:spcPct val="80000"/>
              </a:lnSpc>
            </a:pPr>
            <a:r>
              <a:rPr lang="en-US" sz="1800"/>
              <a:t>Use headlights, flashing lights, safety clearance flags. </a:t>
            </a:r>
          </a:p>
          <a:p>
            <a:pPr>
              <a:lnSpc>
                <a:spcPct val="80000"/>
              </a:lnSpc>
            </a:pPr>
            <a:r>
              <a:rPr lang="en-US" sz="1800"/>
              <a:t>Use an escort vehicle when feasible.</a:t>
            </a:r>
          </a:p>
          <a:p>
            <a:pPr>
              <a:lnSpc>
                <a:spcPct val="80000"/>
              </a:lnSpc>
            </a:pPr>
            <a:r>
              <a:rPr lang="en-US" sz="1800"/>
              <a:t>Secure attachments  in the transport position. Never operate attachments in transit.</a:t>
            </a:r>
          </a:p>
          <a:p>
            <a:pPr>
              <a:lnSpc>
                <a:spcPct val="80000"/>
              </a:lnSpc>
            </a:pPr>
            <a:r>
              <a:rPr lang="en-US" sz="1800"/>
              <a:t>Keep PTO level in neutral.</a:t>
            </a:r>
          </a:p>
          <a:p>
            <a:pPr>
              <a:lnSpc>
                <a:spcPct val="80000"/>
              </a:lnSpc>
            </a:pPr>
            <a:r>
              <a:rPr lang="en-US" sz="1800"/>
              <a:t>Don’t travel on the shoulder-soft spots.</a:t>
            </a:r>
          </a:p>
          <a:p>
            <a:pPr>
              <a:lnSpc>
                <a:spcPct val="80000"/>
              </a:lnSpc>
            </a:pPr>
            <a:r>
              <a:rPr lang="en-US" sz="1800"/>
              <a:t>Take it slow and pull over when feasible to let normal traffic pass.</a:t>
            </a:r>
          </a:p>
          <a:p>
            <a:pPr>
              <a:lnSpc>
                <a:spcPct val="80000"/>
              </a:lnSpc>
            </a:pPr>
            <a:r>
              <a:rPr lang="en-US" sz="1800"/>
              <a:t>Take special care at intersections, turns, &amp; curves.</a:t>
            </a:r>
          </a:p>
          <a:p>
            <a:pPr>
              <a:lnSpc>
                <a:spcPct val="80000"/>
              </a:lnSpc>
            </a:pPr>
            <a:r>
              <a:rPr lang="en-US" sz="1800"/>
              <a:t>Always leave room to stop safely.</a:t>
            </a:r>
          </a:p>
          <a:p>
            <a:pPr>
              <a:lnSpc>
                <a:spcPct val="80000"/>
              </a:lnSpc>
            </a:pPr>
            <a:r>
              <a:rPr lang="en-US" sz="1800"/>
              <a:t>Independent brakes must be locked.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    together to avoid uneven braking in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     </a:t>
            </a:r>
            <a:r>
              <a:rPr lang="en-US" sz="1800"/>
              <a:t>panic stop situations</a:t>
            </a:r>
          </a:p>
          <a:p>
            <a:pPr>
              <a:lnSpc>
                <a:spcPct val="80000"/>
              </a:lnSpc>
            </a:pPr>
            <a:r>
              <a:rPr lang="en-US" sz="1800"/>
              <a:t>Watch for blind spots.</a:t>
            </a:r>
          </a:p>
          <a:p>
            <a:pPr>
              <a:lnSpc>
                <a:spcPct val="80000"/>
              </a:lnSpc>
            </a:pPr>
            <a:r>
              <a:rPr lang="en-US" sz="1800"/>
              <a:t>Have a cell phone with you.</a:t>
            </a:r>
          </a:p>
          <a:p>
            <a:pPr>
              <a:lnSpc>
                <a:spcPct val="80000"/>
              </a:lnSpc>
            </a:pPr>
            <a:r>
              <a:rPr lang="en-US" sz="1800"/>
              <a:t>Carry instructions to your site.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(contact info)</a:t>
            </a:r>
          </a:p>
          <a:p>
            <a:pPr>
              <a:lnSpc>
                <a:spcPct val="80000"/>
              </a:lnSpc>
            </a:pPr>
            <a:endParaRPr lang="en-US" sz="1400"/>
          </a:p>
        </p:txBody>
      </p:sp>
      <p:pic>
        <p:nvPicPr>
          <p:cNvPr id="112646" name="Picture 6" descr="335936022wfjCml_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076700"/>
            <a:ext cx="3429000" cy="2571750"/>
          </a:xfrm>
          <a:prstGeom prst="rect">
            <a:avLst/>
          </a:prstGeom>
          <a:noFill/>
        </p:spPr>
      </p:pic>
      <p:pic>
        <p:nvPicPr>
          <p:cNvPr id="112647" name="Picture 7" descr="s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200"/>
            <a:ext cx="304800" cy="257175"/>
          </a:xfrm>
          <a:prstGeom prst="rect">
            <a:avLst/>
          </a:prstGeom>
          <a:noFill/>
        </p:spPr>
      </p:pic>
      <p:pic>
        <p:nvPicPr>
          <p:cNvPr id="112649" name="Picture 9" descr="cell_phon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181600"/>
            <a:ext cx="431800" cy="533400"/>
          </a:xfrm>
          <a:prstGeom prst="rect">
            <a:avLst/>
          </a:prstGeom>
          <a:noFill/>
        </p:spPr>
      </p:pic>
      <p:pic>
        <p:nvPicPr>
          <p:cNvPr id="112653" name="Picture 13" descr="alb40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038600"/>
            <a:ext cx="5257800" cy="26289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5" name="Picture 15" descr="B0008GKIL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150" y="2133600"/>
            <a:ext cx="1085850" cy="1085850"/>
          </a:xfrm>
          <a:prstGeom prst="rect">
            <a:avLst/>
          </a:prstGeom>
          <a:noFill/>
        </p:spPr>
      </p:pic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pPr algn="ctr"/>
            <a:r>
              <a:rPr lang="en-US" sz="3200" b="1"/>
              <a:t>PPE (Personal Protective Equipment)</a:t>
            </a:r>
          </a:p>
        </p:txBody>
      </p:sp>
      <p:sp>
        <p:nvSpPr>
          <p:cNvPr id="20481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924800" cy="4724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>
                <a:solidFill>
                  <a:schemeClr val="hlink"/>
                </a:solidFill>
              </a:rPr>
              <a:t>Depending on the situation, wear some or all of the following:</a:t>
            </a:r>
          </a:p>
          <a:p>
            <a:pPr>
              <a:lnSpc>
                <a:spcPct val="90000"/>
              </a:lnSpc>
              <a:buFont typeface="Wingdings" pitchFamily="2" charset="2"/>
              <a:buChar char="þ"/>
            </a:pPr>
            <a:r>
              <a:rPr lang="en-US" sz="2400">
                <a:solidFill>
                  <a:schemeClr val="hlink"/>
                </a:solidFill>
              </a:rPr>
              <a:t>Hearing protection</a:t>
            </a:r>
            <a:r>
              <a:rPr lang="en-US" sz="2400"/>
              <a:t> </a:t>
            </a:r>
            <a:r>
              <a:rPr lang="en-US" sz="2000"/>
              <a:t>for prolonged noise exposure (plugs or muffs)</a:t>
            </a:r>
          </a:p>
          <a:p>
            <a:pPr>
              <a:lnSpc>
                <a:spcPct val="90000"/>
              </a:lnSpc>
              <a:buFont typeface="Wingdings" pitchFamily="2" charset="2"/>
              <a:buChar char="þ"/>
            </a:pPr>
            <a:r>
              <a:rPr lang="en-US" sz="2400">
                <a:solidFill>
                  <a:schemeClr val="hlink"/>
                </a:solidFill>
              </a:rPr>
              <a:t>Gloves</a:t>
            </a:r>
            <a:r>
              <a:rPr lang="en-US" sz="2400"/>
              <a:t> </a:t>
            </a:r>
            <a:r>
              <a:rPr lang="en-US" sz="2000"/>
              <a:t>that fit and are the right type for the job can help guard against cuts, abrasions, skin irritants and chemicals</a:t>
            </a:r>
          </a:p>
          <a:p>
            <a:pPr>
              <a:lnSpc>
                <a:spcPct val="90000"/>
              </a:lnSpc>
              <a:buFont typeface="Wingdings" pitchFamily="2" charset="2"/>
              <a:buChar char="þ"/>
            </a:pPr>
            <a:r>
              <a:rPr lang="en-US" sz="2400">
                <a:solidFill>
                  <a:schemeClr val="hlink"/>
                </a:solidFill>
              </a:rPr>
              <a:t>Long pants</a:t>
            </a:r>
            <a:r>
              <a:rPr lang="en-US" sz="2400"/>
              <a:t> </a:t>
            </a:r>
            <a:r>
              <a:rPr lang="en-US" sz="2000"/>
              <a:t>protect against flying debris, skin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	irritants, and burns from exhaust</a:t>
            </a:r>
          </a:p>
          <a:p>
            <a:pPr>
              <a:lnSpc>
                <a:spcPct val="90000"/>
              </a:lnSpc>
              <a:buFont typeface="Wingdings" pitchFamily="2" charset="2"/>
              <a:buChar char="þ"/>
            </a:pPr>
            <a:r>
              <a:rPr lang="en-US" sz="2400">
                <a:solidFill>
                  <a:schemeClr val="hlink"/>
                </a:solidFill>
              </a:rPr>
              <a:t>Respirators</a:t>
            </a:r>
            <a:r>
              <a:rPr lang="en-US" sz="2400"/>
              <a:t> </a:t>
            </a:r>
            <a:r>
              <a:rPr lang="en-US" sz="2000"/>
              <a:t>prevent inhalation of dust and other particulates, and most pesticide vapors</a:t>
            </a:r>
          </a:p>
          <a:p>
            <a:pPr>
              <a:lnSpc>
                <a:spcPct val="90000"/>
              </a:lnSpc>
              <a:buFont typeface="Wingdings" pitchFamily="2" charset="2"/>
              <a:buChar char="þ"/>
            </a:pPr>
            <a:r>
              <a:rPr lang="en-US" sz="2400">
                <a:solidFill>
                  <a:schemeClr val="hlink"/>
                </a:solidFill>
              </a:rPr>
              <a:t>Eye protection- </a:t>
            </a:r>
            <a:r>
              <a:rPr lang="en-US" sz="2000"/>
              <a:t>impact-resistant and UV</a:t>
            </a:r>
          </a:p>
          <a:p>
            <a:pPr>
              <a:lnSpc>
                <a:spcPct val="90000"/>
              </a:lnSpc>
              <a:buFont typeface="Wingdings" pitchFamily="2" charset="2"/>
              <a:buChar char="þ"/>
            </a:pPr>
            <a:r>
              <a:rPr lang="en-US" sz="2400">
                <a:solidFill>
                  <a:schemeClr val="hlink"/>
                </a:solidFill>
              </a:rPr>
              <a:t>Sturdy work shoes</a:t>
            </a:r>
            <a:r>
              <a:rPr lang="en-US" sz="2400"/>
              <a:t> </a:t>
            </a:r>
            <a:r>
              <a:rPr lang="en-US" sz="2000"/>
              <a:t>(steel toes preferred)</a:t>
            </a:r>
          </a:p>
        </p:txBody>
      </p:sp>
      <p:pic>
        <p:nvPicPr>
          <p:cNvPr id="204813" name="Picture 13" descr="804420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5334000"/>
            <a:ext cx="1143000" cy="1076325"/>
          </a:xfrm>
          <a:prstGeom prst="rect">
            <a:avLst/>
          </a:prstGeom>
          <a:noFill/>
        </p:spPr>
      </p:pic>
      <p:pic>
        <p:nvPicPr>
          <p:cNvPr id="204817" name="Picture 17" descr="471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3886200"/>
            <a:ext cx="838200" cy="113347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4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04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04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04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04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04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04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469188" cy="1143000"/>
          </a:xfrm>
        </p:spPr>
        <p:txBody>
          <a:bodyPr/>
          <a:lstStyle/>
          <a:p>
            <a:pPr algn="ctr"/>
            <a:r>
              <a:rPr lang="en-US" b="1"/>
              <a:t>RECAP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845425" cy="4876800"/>
          </a:xfrm>
        </p:spPr>
        <p:txBody>
          <a:bodyPr/>
          <a:lstStyle/>
          <a:p>
            <a:pPr>
              <a:lnSpc>
                <a:spcPct val="80000"/>
              </a:lnSpc>
              <a:buSzPct val="200000"/>
              <a:buFont typeface="Wingdings" pitchFamily="2" charset="2"/>
              <a:buChar char="ü"/>
            </a:pPr>
            <a:r>
              <a:rPr lang="en-US" sz="1800"/>
              <a:t>Use the right tractor and implement for the job</a:t>
            </a:r>
          </a:p>
          <a:p>
            <a:pPr>
              <a:lnSpc>
                <a:spcPct val="80000"/>
              </a:lnSpc>
              <a:buSzPct val="200000"/>
              <a:buFont typeface="Wingdings" pitchFamily="2" charset="2"/>
              <a:buChar char="ü"/>
            </a:pPr>
            <a:endParaRPr lang="en-US" sz="1800"/>
          </a:p>
          <a:p>
            <a:pPr>
              <a:lnSpc>
                <a:spcPct val="80000"/>
              </a:lnSpc>
              <a:buSzPct val="200000"/>
              <a:buFont typeface="Wingdings" pitchFamily="2" charset="2"/>
              <a:buChar char="ü"/>
            </a:pPr>
            <a:r>
              <a:rPr lang="en-US" sz="1800"/>
              <a:t>Conduct pre-operation checks</a:t>
            </a:r>
          </a:p>
          <a:p>
            <a:pPr>
              <a:lnSpc>
                <a:spcPct val="80000"/>
              </a:lnSpc>
              <a:buSzPct val="200000"/>
              <a:buFont typeface="Wingdings" pitchFamily="2" charset="2"/>
              <a:buChar char="ü"/>
            </a:pPr>
            <a:endParaRPr lang="en-US" sz="1800"/>
          </a:p>
          <a:p>
            <a:pPr>
              <a:lnSpc>
                <a:spcPct val="80000"/>
              </a:lnSpc>
              <a:buSzPct val="200000"/>
              <a:buFont typeface="Wingdings" pitchFamily="2" charset="2"/>
              <a:buChar char="ü"/>
            </a:pPr>
            <a:r>
              <a:rPr lang="en-US" sz="1800"/>
              <a:t>Maintain tractor safety features (esp. ROPS, seat belt, </a:t>
            </a:r>
            <a:r>
              <a:rPr lang="en-US" sz="1200"/>
              <a:t>&amp;</a:t>
            </a:r>
            <a:r>
              <a:rPr lang="en-US" sz="1800"/>
              <a:t> PTO shields)</a:t>
            </a:r>
          </a:p>
          <a:p>
            <a:pPr>
              <a:lnSpc>
                <a:spcPct val="80000"/>
              </a:lnSpc>
              <a:buSzPct val="200000"/>
              <a:buFont typeface="Wingdings" pitchFamily="2" charset="2"/>
              <a:buChar char="ü"/>
            </a:pPr>
            <a:endParaRPr lang="en-US" sz="1800"/>
          </a:p>
          <a:p>
            <a:pPr>
              <a:lnSpc>
                <a:spcPct val="80000"/>
              </a:lnSpc>
              <a:buSzPct val="200000"/>
              <a:buFont typeface="Wingdings" pitchFamily="2" charset="2"/>
              <a:buChar char="ü"/>
            </a:pPr>
            <a:r>
              <a:rPr lang="en-US" sz="1800"/>
              <a:t>Operate the tractor and implements safely </a:t>
            </a:r>
            <a:r>
              <a:rPr lang="en-US" sz="1600"/>
              <a:t>(consult operator’s manual) </a:t>
            </a:r>
          </a:p>
          <a:p>
            <a:pPr>
              <a:lnSpc>
                <a:spcPct val="80000"/>
              </a:lnSpc>
              <a:buSzPct val="200000"/>
              <a:buFont typeface="Wingdings" pitchFamily="2" charset="2"/>
              <a:buChar char="ü"/>
            </a:pPr>
            <a:endParaRPr lang="en-US" sz="1600"/>
          </a:p>
          <a:p>
            <a:pPr>
              <a:lnSpc>
                <a:spcPct val="80000"/>
              </a:lnSpc>
              <a:buSzPct val="200000"/>
              <a:buFont typeface="Wingdings" pitchFamily="2" charset="2"/>
              <a:buChar char="ü"/>
            </a:pPr>
            <a:r>
              <a:rPr lang="en-US" sz="1800"/>
              <a:t>Know equipment blind spots</a:t>
            </a:r>
          </a:p>
          <a:p>
            <a:pPr>
              <a:lnSpc>
                <a:spcPct val="80000"/>
              </a:lnSpc>
              <a:buSzPct val="200000"/>
              <a:buFont typeface="Wingdings" pitchFamily="2" charset="2"/>
              <a:buChar char="ü"/>
            </a:pPr>
            <a:endParaRPr lang="en-US" sz="1800"/>
          </a:p>
          <a:p>
            <a:pPr>
              <a:lnSpc>
                <a:spcPct val="80000"/>
              </a:lnSpc>
              <a:buSzPct val="200000"/>
              <a:buFont typeface="Wingdings" pitchFamily="2" charset="2"/>
              <a:buChar char="ü"/>
            </a:pPr>
            <a:r>
              <a:rPr lang="en-US" sz="1800"/>
              <a:t>Stay alert and avoid potential hazards-preview or know your route, obstacles, and terrain</a:t>
            </a:r>
          </a:p>
          <a:p>
            <a:pPr>
              <a:lnSpc>
                <a:spcPct val="80000"/>
              </a:lnSpc>
              <a:buSzPct val="200000"/>
              <a:buFont typeface="Wingdings" pitchFamily="2" charset="2"/>
              <a:buChar char="ü"/>
            </a:pPr>
            <a:endParaRPr lang="en-US" sz="1800"/>
          </a:p>
          <a:p>
            <a:pPr>
              <a:lnSpc>
                <a:spcPct val="80000"/>
              </a:lnSpc>
              <a:buSzPct val="200000"/>
              <a:buFont typeface="Wingdings" pitchFamily="2" charset="2"/>
              <a:buChar char="ü"/>
            </a:pPr>
            <a:r>
              <a:rPr lang="en-US" sz="1800"/>
              <a:t>Fuel when engine is cool; and never when engine is running</a:t>
            </a:r>
          </a:p>
          <a:p>
            <a:pPr>
              <a:lnSpc>
                <a:spcPct val="80000"/>
              </a:lnSpc>
              <a:buSzPct val="200000"/>
              <a:buFont typeface="Wingdings" pitchFamily="2" charset="2"/>
              <a:buChar char="ü"/>
            </a:pPr>
            <a:endParaRPr lang="en-US" sz="1600"/>
          </a:p>
          <a:p>
            <a:pPr>
              <a:lnSpc>
                <a:spcPct val="80000"/>
              </a:lnSpc>
              <a:buSzPct val="200000"/>
            </a:pPr>
            <a:endParaRPr lang="en-US" sz="1800"/>
          </a:p>
        </p:txBody>
      </p:sp>
      <p:pic>
        <p:nvPicPr>
          <p:cNvPr id="227332" name="Picture 4" descr="AnimTractorLine">
            <a:hlinkClick r:id="" action="ppaction://noaction" highlightClick="1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8305800" cy="6318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227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227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469188" cy="1143000"/>
          </a:xfrm>
        </p:spPr>
        <p:txBody>
          <a:bodyPr/>
          <a:lstStyle/>
          <a:p>
            <a:pPr algn="ctr"/>
            <a:r>
              <a:rPr lang="en-US" b="1"/>
              <a:t>RECAP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845425" cy="4876800"/>
          </a:xfrm>
        </p:spPr>
        <p:txBody>
          <a:bodyPr/>
          <a:lstStyle/>
          <a:p>
            <a:pPr>
              <a:lnSpc>
                <a:spcPct val="90000"/>
              </a:lnSpc>
              <a:buSzPct val="200000"/>
              <a:buFont typeface="Wingdings" pitchFamily="2" charset="2"/>
              <a:buChar char="ü"/>
            </a:pPr>
            <a:r>
              <a:rPr lang="en-US" sz="2200"/>
              <a:t>Use the tractor as intended No passengers!</a:t>
            </a:r>
          </a:p>
          <a:p>
            <a:pPr>
              <a:lnSpc>
                <a:spcPct val="90000"/>
              </a:lnSpc>
              <a:buSzPct val="200000"/>
              <a:buFont typeface="Wingdings" pitchFamily="2" charset="2"/>
              <a:buChar char="ü"/>
            </a:pPr>
            <a:endParaRPr lang="en-US" sz="2200"/>
          </a:p>
          <a:p>
            <a:pPr>
              <a:lnSpc>
                <a:spcPct val="90000"/>
              </a:lnSpc>
              <a:buSzPct val="200000"/>
              <a:buFont typeface="Wingdings" pitchFamily="2" charset="2"/>
              <a:buChar char="ü"/>
            </a:pPr>
            <a:r>
              <a:rPr lang="en-US" sz="2200"/>
              <a:t>No horseplay! </a:t>
            </a:r>
          </a:p>
          <a:p>
            <a:pPr>
              <a:lnSpc>
                <a:spcPct val="90000"/>
              </a:lnSpc>
              <a:buSzPct val="200000"/>
              <a:buFont typeface="Wingdings" pitchFamily="2" charset="2"/>
              <a:buChar char="ü"/>
            </a:pPr>
            <a:endParaRPr lang="en-US" sz="2200"/>
          </a:p>
          <a:p>
            <a:pPr>
              <a:lnSpc>
                <a:spcPct val="90000"/>
              </a:lnSpc>
              <a:buSzPct val="200000"/>
              <a:buFont typeface="Wingdings" pitchFamily="2" charset="2"/>
              <a:buChar char="ü"/>
            </a:pPr>
            <a:r>
              <a:rPr lang="en-US" sz="2200"/>
              <a:t>Slow down! Speed kills</a:t>
            </a:r>
          </a:p>
          <a:p>
            <a:pPr>
              <a:lnSpc>
                <a:spcPct val="90000"/>
              </a:lnSpc>
              <a:buSzPct val="200000"/>
              <a:buFont typeface="Wingdings" pitchFamily="2" charset="2"/>
              <a:buChar char="ü"/>
            </a:pPr>
            <a:endParaRPr lang="en-US" sz="2200"/>
          </a:p>
          <a:p>
            <a:pPr>
              <a:lnSpc>
                <a:spcPct val="90000"/>
              </a:lnSpc>
              <a:buSzPct val="200000"/>
              <a:buFont typeface="Wingdings" pitchFamily="2" charset="2"/>
              <a:buChar char="ü"/>
            </a:pPr>
            <a:r>
              <a:rPr lang="en-US" sz="2200"/>
              <a:t>Never leave a tractor running unattended!</a:t>
            </a:r>
          </a:p>
          <a:p>
            <a:pPr>
              <a:lnSpc>
                <a:spcPct val="90000"/>
              </a:lnSpc>
              <a:buSzPct val="200000"/>
              <a:buFont typeface="Wingdings" pitchFamily="2" charset="2"/>
              <a:buChar char="ü"/>
            </a:pPr>
            <a:endParaRPr lang="en-US" sz="2200"/>
          </a:p>
          <a:p>
            <a:pPr>
              <a:lnSpc>
                <a:spcPct val="90000"/>
              </a:lnSpc>
              <a:buSzPct val="200000"/>
              <a:buFont typeface="Wingdings" pitchFamily="2" charset="2"/>
              <a:buChar char="ü"/>
            </a:pPr>
            <a:r>
              <a:rPr lang="en-US" sz="2200"/>
              <a:t>Before dismounting switch off the engine and </a:t>
            </a:r>
            <a:r>
              <a:rPr lang="en-US" sz="2200" u="sng"/>
              <a:t>wait for the tractor and PTO implements to come to a complete stop</a:t>
            </a:r>
          </a:p>
          <a:p>
            <a:pPr>
              <a:lnSpc>
                <a:spcPct val="90000"/>
              </a:lnSpc>
              <a:buSzPct val="200000"/>
              <a:buFont typeface="Wingdings" pitchFamily="2" charset="2"/>
              <a:buChar char="ü"/>
            </a:pPr>
            <a:endParaRPr lang="en-US" sz="2200" u="sng"/>
          </a:p>
          <a:p>
            <a:pPr>
              <a:lnSpc>
                <a:spcPct val="90000"/>
              </a:lnSpc>
              <a:buSzPct val="200000"/>
              <a:buFont typeface="Wingdings" pitchFamily="2" charset="2"/>
              <a:buChar char="ü"/>
            </a:pPr>
            <a:r>
              <a:rPr lang="en-US" sz="2200"/>
              <a:t>Take the tractor key with you!</a:t>
            </a:r>
          </a:p>
          <a:p>
            <a:pPr>
              <a:lnSpc>
                <a:spcPct val="90000"/>
              </a:lnSpc>
              <a:buSzPct val="200000"/>
              <a:buFont typeface="Wingdings" pitchFamily="2" charset="2"/>
              <a:buChar char="ü"/>
            </a:pPr>
            <a:endParaRPr lang="en-US" sz="2200"/>
          </a:p>
        </p:txBody>
      </p:sp>
      <p:pic>
        <p:nvPicPr>
          <p:cNvPr id="228356" name="Picture 4" descr="AnimTractorLine">
            <a:hlinkClick r:id="" action="ppaction://noaction" highlightClick="1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6318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36 -0.31059 C -0.20937 -0.32123 -0.19531 -0.33187 -0.19045 -0.33187 C -0.15937 -0.33187 -0.12743 -0.16535 -0.12743 0.00116 C -0.12743 -0.08279 -0.11145 -0.16535 -0.09635 -0.16535 C -0.08038 -0.16535 -0.06527 -0.0814 -0.06527 0.00116 C -0.06527 -0.04024 -0.05729 -0.08279 -0.0493 -0.08279 C -0.04131 -0.08279 -0.03333 -0.04139 -0.03333 0.00116 C -0.03333 -0.02012 -0.02934 -0.04024 -0.02534 -0.04024 C -0.02135 -0.04024 -0.01736 -0.01896 -0.01736 0.00116 C -0.01736 -0.00948 -0.01527 -0.02012 -0.01336 -0.02012 C -0.01232 -0.02012 -0.00937 -0.00948 -0.00937 0.00116 C -0.00937 -0.00416 -0.00833 -0.00948 -0.00729 -0.00948 C -0.00729 -0.00809 -0.0052 -0.00416 -0.0052 0.00116 C -0.0052 -0.00162 -0.0052 -0.00416 -0.00416 -0.00416 C -0.00416 -0.00277 -0.00312 -0.00138 -0.00312 0.00116 C -0.00312 -0.00023 -0.00312 -0.00162 -0.00312 -0.00277 C -0.00208 -0.00277 -0.00208 -0.00138 -0.00208 -2.80296E-6 C -0.00104 -2.80296E-6 -0.00104 -0.00138 -0.00104 -0.00277 C -4.72222E-6 -0.00277 -4.72222E-6 -0.00138 -4.72222E-6 -2.80296E-6 " pathEditMode="relative" rAng="0" ptsTypes="fffffffffffffffffff">
                                      <p:cBhvr>
                                        <p:cTn id="13" dur="20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20" name="Picture 8" descr="ch9160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553200" cy="4914900"/>
          </a:xfrm>
          <a:prstGeom prst="rect">
            <a:avLst/>
          </a:prstGeom>
          <a:noFill/>
        </p:spPr>
      </p:pic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1295400" y="1676400"/>
            <a:ext cx="6934200" cy="5008563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endParaRPr lang="en-US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endParaRPr lang="en-US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To Complete this training,</a:t>
            </a:r>
          </a:p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PROCEED TO TRACTOR QUIZ</a:t>
            </a:r>
          </a:p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endParaRPr lang="en-US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endParaRPr lang="en-US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endParaRPr lang="en-US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1625"/>
            <a:ext cx="7616825" cy="1143000"/>
          </a:xfrm>
        </p:spPr>
        <p:txBody>
          <a:bodyPr/>
          <a:lstStyle/>
          <a:p>
            <a:r>
              <a:rPr lang="en-US" b="1"/>
              <a:t>THINK SAFETY! ~ ACT SAFELY!</a:t>
            </a:r>
          </a:p>
        </p:txBody>
      </p:sp>
      <p:sp>
        <p:nvSpPr>
          <p:cNvPr id="115722" name="AutoShape 10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04800" y="4724400"/>
            <a:ext cx="1042988" cy="1042988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3" name="AutoShape 11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4267200" y="4419600"/>
            <a:ext cx="609600" cy="457200"/>
          </a:xfrm>
          <a:prstGeom prst="actionButtonForwardNex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4" grpId="0" animBg="1"/>
      <p:bldP spid="1157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1625"/>
            <a:ext cx="8153400" cy="688975"/>
          </a:xfrm>
        </p:spPr>
        <p:txBody>
          <a:bodyPr/>
          <a:lstStyle/>
          <a:p>
            <a:pPr algn="ctr"/>
            <a:r>
              <a:rPr lang="en-US" sz="3200" b="1"/>
              <a:t>POSTED INSTRUCTIONS &amp; LABELS</a:t>
            </a:r>
          </a:p>
        </p:txBody>
      </p:sp>
      <p:pic>
        <p:nvPicPr>
          <p:cNvPr id="184323" name="Picture 3" descr="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19425"/>
            <a:ext cx="4953000" cy="3349625"/>
          </a:xfrm>
          <a:prstGeom prst="rect">
            <a:avLst/>
          </a:prstGeom>
          <a:noFill/>
        </p:spPr>
      </p:pic>
      <p:pic>
        <p:nvPicPr>
          <p:cNvPr id="184325" name="Picture 5" descr="slid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0"/>
            <a:ext cx="4648200" cy="3835400"/>
          </a:xfrm>
          <a:prstGeom prst="rect">
            <a:avLst/>
          </a:prstGeom>
          <a:noFill/>
        </p:spPr>
      </p:pic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1219200" y="1600200"/>
            <a:ext cx="3962400" cy="1387475"/>
          </a:xfrm>
          <a:prstGeom prst="rect">
            <a:avLst/>
          </a:prstGeom>
          <a:solidFill>
            <a:schemeClr val="hlink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4000">
                <a:solidFill>
                  <a:schemeClr val="bg1"/>
                </a:solidFill>
              </a:rPr>
              <a:t>Heed tractor labels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2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1625"/>
            <a:ext cx="7616825" cy="1143000"/>
          </a:xfrm>
        </p:spPr>
        <p:txBody>
          <a:bodyPr/>
          <a:lstStyle/>
          <a:p>
            <a:r>
              <a:rPr lang="en-US" b="1"/>
              <a:t>THINK SAFETY! ~ ACT SAFELY!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1371600" y="1905000"/>
            <a:ext cx="6858000" cy="4367213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To complete this training,</a:t>
            </a:r>
          </a:p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push the arrow to </a:t>
            </a:r>
          </a:p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PROCEED TO TRACTOR QUIZ</a:t>
            </a:r>
          </a:p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endParaRPr lang="en-US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endParaRPr lang="en-US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endParaRPr lang="en-US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2453" name="AutoShape 5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04800" y="4724400"/>
            <a:ext cx="1042988" cy="1042988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2454" name="AutoShape 6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4267200" y="5029200"/>
            <a:ext cx="609600" cy="457200"/>
          </a:xfrm>
          <a:prstGeom prst="actionButtonForwardNex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2" grpId="0" animBg="1"/>
      <p:bldP spid="2324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545387" cy="1143000"/>
          </a:xfrm>
        </p:spPr>
        <p:txBody>
          <a:bodyPr/>
          <a:lstStyle/>
          <a:p>
            <a:pPr algn="r"/>
            <a:r>
              <a:rPr lang="en-US" b="1"/>
              <a:t>EMPLOYER’ RESPONSIBILITIES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7213"/>
            <a:ext cx="7997825" cy="4573587"/>
          </a:xfrm>
        </p:spPr>
        <p:txBody>
          <a:bodyPr/>
          <a:lstStyle/>
          <a:p>
            <a:r>
              <a:rPr lang="en-US"/>
              <a:t>Provide employees with a properly maintained tractor </a:t>
            </a:r>
          </a:p>
          <a:p>
            <a:pPr>
              <a:buFont typeface="Wingdings" pitchFamily="2" charset="2"/>
              <a:buNone/>
            </a:pPr>
            <a:endParaRPr lang="en-US" sz="1400"/>
          </a:p>
          <a:p>
            <a:r>
              <a:rPr lang="en-US"/>
              <a:t>Provide safety features for the tractor</a:t>
            </a:r>
          </a:p>
          <a:p>
            <a:pPr>
              <a:buFont typeface="Wingdings" pitchFamily="2" charset="2"/>
              <a:buNone/>
            </a:pPr>
            <a:endParaRPr lang="en-US" sz="1400"/>
          </a:p>
          <a:p>
            <a:r>
              <a:rPr lang="en-US"/>
              <a:t>Provide operator training</a:t>
            </a:r>
          </a:p>
          <a:p>
            <a:pPr>
              <a:buFont typeface="Wingdings" pitchFamily="2" charset="2"/>
              <a:buNone/>
            </a:pPr>
            <a:endParaRPr lang="en-US" sz="1400"/>
          </a:p>
          <a:p>
            <a:r>
              <a:rPr lang="en-US"/>
              <a:t>Supervise and enforce responsible operation of equipment</a:t>
            </a:r>
          </a:p>
        </p:txBody>
      </p:sp>
      <p:pic>
        <p:nvPicPr>
          <p:cNvPr id="185383" name="Picture 39" descr="AN044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069975" cy="1071563"/>
          </a:xfrm>
          <a:prstGeom prst="rect">
            <a:avLst/>
          </a:prstGeom>
          <a:noFill/>
        </p:spPr>
      </p:pic>
      <p:pic>
        <p:nvPicPr>
          <p:cNvPr id="185387" name="Picture 43" descr="MCj028110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267200"/>
            <a:ext cx="1392238" cy="221773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1625"/>
            <a:ext cx="4876800" cy="1143000"/>
          </a:xfrm>
        </p:spPr>
        <p:txBody>
          <a:bodyPr/>
          <a:lstStyle/>
          <a:p>
            <a:pPr algn="ctr"/>
            <a:r>
              <a:rPr lang="en-US" sz="3200" b="1"/>
              <a:t>     WSU OPERATOR</a:t>
            </a:r>
            <a:br>
              <a:rPr lang="en-US" sz="3200" b="1"/>
            </a:br>
            <a:r>
              <a:rPr lang="en-US" sz="3200" b="1"/>
              <a:t>PRE-QUALIFICATIONS</a:t>
            </a:r>
          </a:p>
        </p:txBody>
      </p:sp>
      <p:pic>
        <p:nvPicPr>
          <p:cNvPr id="186373" name="Picture 5" descr="MPj04034030000[1]"/>
          <p:cNvPicPr>
            <a:picLocks noChangeAspect="1" noChangeArrowheads="1"/>
          </p:cNvPicPr>
          <p:nvPr/>
        </p:nvPicPr>
        <p:blipFill>
          <a:blip r:embed="rId2" cstate="print"/>
          <a:srcRect l="34146"/>
          <a:stretch>
            <a:fillRect/>
          </a:stretch>
        </p:blipFill>
        <p:spPr bwMode="auto">
          <a:xfrm>
            <a:off x="6705600" y="152400"/>
            <a:ext cx="2057400" cy="2081213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685800" y="2209800"/>
            <a:ext cx="8229600" cy="444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/>
              <a:t>    Equipment operators </a:t>
            </a:r>
            <a:r>
              <a:rPr lang="en-US" b="1">
                <a:solidFill>
                  <a:schemeClr val="tx2"/>
                </a:solidFill>
              </a:rPr>
              <a:t>MUST</a:t>
            </a:r>
            <a:r>
              <a:rPr lang="en-US"/>
              <a:t> </a:t>
            </a:r>
          </a:p>
          <a:p>
            <a:pPr marL="342900" indent="-342900">
              <a:buFont typeface="Wingdings" pitchFamily="2" charset="2"/>
              <a:buNone/>
            </a:pPr>
            <a:endParaRPr lang="en-US"/>
          </a:p>
          <a:p>
            <a:pPr lvl="2"/>
            <a:r>
              <a:rPr lang="en-US"/>
              <a:t>be </a:t>
            </a:r>
            <a:r>
              <a:rPr lang="en-US" b="1" u="sng">
                <a:solidFill>
                  <a:schemeClr val="tx2"/>
                </a:solidFill>
              </a:rPr>
              <a:t>18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u="sng">
                <a:solidFill>
                  <a:schemeClr val="tx2"/>
                </a:solidFill>
              </a:rPr>
              <a:t>and</a:t>
            </a:r>
            <a:r>
              <a:rPr lang="en-US"/>
              <a:t> have a valid drivers license</a:t>
            </a:r>
          </a:p>
          <a:p>
            <a:pPr lvl="2"/>
            <a:endParaRPr lang="en-US"/>
          </a:p>
          <a:p>
            <a:pPr lvl="2"/>
            <a:r>
              <a:rPr lang="en-US"/>
              <a:t>be trained on the specific tractor and implements they will be using prior to operating equipment</a:t>
            </a:r>
          </a:p>
          <a:p>
            <a:pPr marL="342900" indent="-342900"/>
            <a:endParaRPr lang="en-US"/>
          </a:p>
          <a:p>
            <a:pPr marL="342900" indent="-342900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7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pPr algn="r"/>
            <a:r>
              <a:rPr lang="en-US" sz="3200" b="1"/>
              <a:t>TRACTOR OPERATOR RESPONSIBILITIES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229600" cy="4953000"/>
          </a:xfrm>
        </p:spPr>
        <p:txBody>
          <a:bodyPr/>
          <a:lstStyle/>
          <a:p>
            <a:pPr>
              <a:buFont typeface="Wingdings" pitchFamily="2" charset="2"/>
              <a:buChar char="þ"/>
            </a:pPr>
            <a:r>
              <a:rPr lang="en-US" sz="2400"/>
              <a:t>Stay alert and avoid potential hazards</a:t>
            </a:r>
          </a:p>
          <a:p>
            <a:pPr>
              <a:buFont typeface="Wingdings" pitchFamily="2" charset="2"/>
              <a:buChar char="þ"/>
            </a:pPr>
            <a:r>
              <a:rPr lang="en-US" sz="2400"/>
              <a:t>Preview your route for obstacles, holes, slopes, ditches, terrain, etc.  Remove debris</a:t>
            </a:r>
          </a:p>
          <a:p>
            <a:pPr>
              <a:buFont typeface="Wingdings" pitchFamily="2" charset="2"/>
              <a:buChar char="þ"/>
            </a:pPr>
            <a:r>
              <a:rPr lang="en-US" sz="2400"/>
              <a:t>Maintain and use the tractor’s safety features (such as, ROPS, seat belt, &amp; PTO shields)</a:t>
            </a:r>
          </a:p>
          <a:p>
            <a:pPr>
              <a:buFont typeface="Wingdings" pitchFamily="2" charset="2"/>
              <a:buChar char="þ"/>
            </a:pPr>
            <a:r>
              <a:rPr lang="en-US" sz="2400"/>
              <a:t>Conduct tractor pre-operation checks</a:t>
            </a:r>
          </a:p>
          <a:p>
            <a:pPr>
              <a:buFont typeface="Wingdings" pitchFamily="2" charset="2"/>
              <a:buChar char="þ"/>
            </a:pPr>
            <a:r>
              <a:rPr lang="en-US" sz="2400"/>
              <a:t>Operate the tractor and implements safely and according to manufacturer’s directions</a:t>
            </a:r>
          </a:p>
          <a:p>
            <a:pPr>
              <a:buFont typeface="Wingdings" pitchFamily="2" charset="2"/>
              <a:buChar char="þ"/>
            </a:pPr>
            <a:r>
              <a:rPr lang="en-US" sz="2400"/>
              <a:t>Use the right tractor and implement for the job</a:t>
            </a:r>
          </a:p>
          <a:p>
            <a:pPr>
              <a:buFont typeface="Wingdings" pitchFamily="2" charset="2"/>
              <a:buChar char="þ"/>
            </a:pPr>
            <a:r>
              <a:rPr lang="en-US" sz="2400"/>
              <a:t>Know equipment blind spots</a:t>
            </a:r>
          </a:p>
        </p:txBody>
      </p:sp>
      <p:pic>
        <p:nvPicPr>
          <p:cNvPr id="187398" name="Picture 6" descr="j02347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381625"/>
            <a:ext cx="16002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¡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¡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5586</TotalTime>
  <Words>2954</Words>
  <Application>Microsoft Office PowerPoint</Application>
  <PresentationFormat>On-screen Show (4:3)</PresentationFormat>
  <Paragraphs>461</Paragraphs>
  <Slides>60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Eclipse</vt:lpstr>
      <vt:lpstr> WSU TRACTOR SAFETY</vt:lpstr>
      <vt:lpstr>PRESENTATION WILL COVER </vt:lpstr>
      <vt:lpstr>TRACTORS: FRIEND &amp; FOE</vt:lpstr>
      <vt:lpstr>AGE OF THE TRACTOR</vt:lpstr>
      <vt:lpstr>TRACTOR OPERATOR MANUALS</vt:lpstr>
      <vt:lpstr>POSTED INSTRUCTIONS &amp; LABELS</vt:lpstr>
      <vt:lpstr>EMPLOYER’ RESPONSIBILITIES</vt:lpstr>
      <vt:lpstr>     WSU OPERATOR PRE-QUALIFICATIONS</vt:lpstr>
      <vt:lpstr>TRACTOR OPERATOR RESPONSIBILITIES</vt:lpstr>
      <vt:lpstr>TRACTOR OPERATOR RESPONSIBILITIES</vt:lpstr>
      <vt:lpstr>TRACTOR OPERATOR RESPONSIBILITIES</vt:lpstr>
      <vt:lpstr>TRAINING AN OPERATOR</vt:lpstr>
      <vt:lpstr>TRACTOR SAFETY FEATURES</vt:lpstr>
      <vt:lpstr>COMMON MISHAPS</vt:lpstr>
      <vt:lpstr>TRACTOR ROLLOVERS</vt:lpstr>
      <vt:lpstr>CENTER OF GRAVITY</vt:lpstr>
      <vt:lpstr>REARWARD ROLLOVERS</vt:lpstr>
      <vt:lpstr>REARWARD ROLLOVERS</vt:lpstr>
      <vt:lpstr>PREVENTING REARWARD ROLLOVERS</vt:lpstr>
      <vt:lpstr>SIDEWAYS ROLLOVERS</vt:lpstr>
      <vt:lpstr>SIDEWAYS ROLLOVERS</vt:lpstr>
      <vt:lpstr>ROLLOVER PROTECTIVE STRUCTURES</vt:lpstr>
      <vt:lpstr>ROLLOVER PROTECTIVE STRUCTURES  (ROPS)</vt:lpstr>
      <vt:lpstr>What is a Protective Zone?</vt:lpstr>
      <vt:lpstr>PowerPoint Presentation</vt:lpstr>
      <vt:lpstr>PowerPoint Presentation</vt:lpstr>
      <vt:lpstr>ROPS &amp; REARWARD ROLLOVER</vt:lpstr>
      <vt:lpstr>WHEN ARE ROPS REQUIRED BY LAW</vt:lpstr>
      <vt:lpstr>ROLLOVER PROTECTIVE STRUCTURES (ROPS)</vt:lpstr>
      <vt:lpstr>LOW PROFILE TRACTOR ROPS &amp; INTENDED USE EXEMPTION</vt:lpstr>
      <vt:lpstr>INTENDED USE MATTERS!</vt:lpstr>
      <vt:lpstr>WHAT IS A LOW PROFILE TRACTOR?</vt:lpstr>
      <vt:lpstr>ROLLOVER PROTECTION FOLDABLE ROPS</vt:lpstr>
      <vt:lpstr>ROLLOVER PREVENTION OPERATING ON SLOPES</vt:lpstr>
      <vt:lpstr>ROLLOVER PREVENTION OPERATING ON SLOPES</vt:lpstr>
      <vt:lpstr>ROLLOVER PREVENTION IMPROPER HITCHING</vt:lpstr>
      <vt:lpstr>HITCHES</vt:lpstr>
      <vt:lpstr>  FRONT-END LOADER INCIDENTS</vt:lpstr>
      <vt:lpstr>TRACTOR FRONT LOADER INCIDENTS</vt:lpstr>
      <vt:lpstr>PowerPoint Presentation</vt:lpstr>
      <vt:lpstr>FALLS FROM TRACTORS</vt:lpstr>
      <vt:lpstr>FALLS FROM TRACTORS</vt:lpstr>
      <vt:lpstr>FALLS FROM TRACTOR</vt:lpstr>
      <vt:lpstr>RUNOVER INCIDENTS</vt:lpstr>
      <vt:lpstr>COMMUNICATION! HAND SIGNALS for SAFETY</vt:lpstr>
      <vt:lpstr>CAUGHT-BETWEEN INCIDENTS</vt:lpstr>
      <vt:lpstr>CAUGHT BETWEEN ARTICULATING TRACTOR INCIDENTS</vt:lpstr>
      <vt:lpstr>BY-PASS STARTING CAUSES RUNOVER ACCIDENTS</vt:lpstr>
      <vt:lpstr>THE PTO (POWER TAKE-OFF)</vt:lpstr>
      <vt:lpstr>PTO ENTANGLEMENT INCIDENTS</vt:lpstr>
      <vt:lpstr>PTO GUARDS HELP PREVENT INJURY</vt:lpstr>
      <vt:lpstr>PowerPoint Presentation</vt:lpstr>
      <vt:lpstr>SIX COMMON MACHINE HAZARDS</vt:lpstr>
      <vt:lpstr>SAFETY PRECAUTIONS AROUND MACHINERY</vt:lpstr>
      <vt:lpstr>SAFE OPERATION OF TRACTORS ON THE HIGHWAY</vt:lpstr>
      <vt:lpstr>PPE (Personal Protective Equipment)</vt:lpstr>
      <vt:lpstr>RECAP</vt:lpstr>
      <vt:lpstr>RECAP</vt:lpstr>
      <vt:lpstr>THINK SAFETY! ~ ACT SAFELY!</vt:lpstr>
      <vt:lpstr>THINK SAFETY! ~ ACT SAFELY!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244</cp:revision>
  <cp:lastPrinted>1601-01-01T00:00:00Z</cp:lastPrinted>
  <dcterms:created xsi:type="dcterms:W3CDTF">1601-01-01T00:00:00Z</dcterms:created>
  <dcterms:modified xsi:type="dcterms:W3CDTF">2013-06-17T20:54:18Z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